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2.jpg" ContentType="image/jpeg"/>
  <Override PartName="/ppt/media/image43.jpg" ContentType="image/jpeg"/>
  <Override PartName="/ppt/media/image4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314" r:id="rId2"/>
    <p:sldId id="317" r:id="rId3"/>
    <p:sldId id="290" r:id="rId4"/>
    <p:sldId id="260" r:id="rId5"/>
    <p:sldId id="315" r:id="rId6"/>
    <p:sldId id="305" r:id="rId7"/>
    <p:sldId id="306" r:id="rId8"/>
    <p:sldId id="264" r:id="rId9"/>
    <p:sldId id="288" r:id="rId10"/>
    <p:sldId id="289" r:id="rId11"/>
    <p:sldId id="313" r:id="rId12"/>
    <p:sldId id="318" r:id="rId13"/>
    <p:sldId id="297" r:id="rId14"/>
    <p:sldId id="319" r:id="rId15"/>
    <p:sldId id="291" r:id="rId16"/>
    <p:sldId id="294" r:id="rId17"/>
    <p:sldId id="316" r:id="rId18"/>
    <p:sldId id="325" r:id="rId19"/>
    <p:sldId id="300" r:id="rId20"/>
    <p:sldId id="321" r:id="rId21"/>
    <p:sldId id="286" r:id="rId22"/>
    <p:sldId id="322" r:id="rId23"/>
    <p:sldId id="323" r:id="rId24"/>
    <p:sldId id="272" r:id="rId25"/>
    <p:sldId id="277" r:id="rId26"/>
    <p:sldId id="279" r:id="rId27"/>
    <p:sldId id="280" r:id="rId28"/>
    <p:sldId id="281" r:id="rId29"/>
    <p:sldId id="282" r:id="rId30"/>
    <p:sldId id="283" r:id="rId31"/>
    <p:sldId id="284" r:id="rId32"/>
    <p:sldId id="269" r:id="rId33"/>
    <p:sldId id="268" r:id="rId34"/>
    <p:sldId id="324" r:id="rId35"/>
    <p:sldId id="311" r:id="rId36"/>
  </p:sldIdLst>
  <p:sldSz cx="9144000" cy="6858000" type="screen4x3"/>
  <p:notesSz cx="9866313" cy="673576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12121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607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414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4874" cy="3382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588268" y="1"/>
            <a:ext cx="4276460" cy="3382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BFE5F-3A38-42A0-9EFF-1500CBC19A70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417888" y="841375"/>
            <a:ext cx="303053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86632" y="3242039"/>
            <a:ext cx="7893050" cy="265214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6397560"/>
            <a:ext cx="4274874" cy="3382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588268" y="6397560"/>
            <a:ext cx="4276460" cy="3382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C3BA4-9598-4CF4-BC6B-D0EF7A92D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393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3BA4-9598-4CF4-BC6B-D0EF7A92DB6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101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1:notes"/>
          <p:cNvSpPr txBox="1">
            <a:spLocks noGrp="1"/>
          </p:cNvSpPr>
          <p:nvPr>
            <p:ph type="body" idx="1"/>
          </p:nvPr>
        </p:nvSpPr>
        <p:spPr>
          <a:xfrm>
            <a:off x="1012409" y="4667445"/>
            <a:ext cx="5560611" cy="442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75" tIns="46650" rIns="91675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SzPts val="1400"/>
              <a:buNone/>
            </a:pPr>
            <a:r>
              <a:rPr lang="it-IT"/>
              <a:t>mettere foto via Franceco sugli eventi fatti insisme a loro </a:t>
            </a:r>
            <a:endParaRPr/>
          </a:p>
        </p:txBody>
      </p:sp>
      <p:sp>
        <p:nvSpPr>
          <p:cNvPr id="487" name="Google Shape;4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754063"/>
            <a:ext cx="4884737" cy="3663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1012409" y="4667445"/>
            <a:ext cx="5560611" cy="442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75" tIns="46650" rIns="91675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754063"/>
            <a:ext cx="4884737" cy="3663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12dfd46945_2_66:notes"/>
          <p:cNvSpPr txBox="1">
            <a:spLocks noGrp="1"/>
          </p:cNvSpPr>
          <p:nvPr>
            <p:ph type="body" idx="1"/>
          </p:nvPr>
        </p:nvSpPr>
        <p:spPr>
          <a:xfrm>
            <a:off x="1012409" y="4667443"/>
            <a:ext cx="5560812" cy="442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75" tIns="46650" rIns="91675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233" name="Google Shape;233;g312dfd46945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754063"/>
            <a:ext cx="4884737" cy="3663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861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5905" cy="6858000"/>
          </a:xfrm>
          <a:custGeom>
            <a:avLst/>
            <a:gdLst/>
            <a:ahLst/>
            <a:cxnLst/>
            <a:rect l="l" t="t" r="r" b="b"/>
            <a:pathLst>
              <a:path w="9145905" h="6858000">
                <a:moveTo>
                  <a:pt x="9145587" y="0"/>
                </a:moveTo>
                <a:lnTo>
                  <a:pt x="0" y="0"/>
                </a:lnTo>
                <a:lnTo>
                  <a:pt x="0" y="6857999"/>
                </a:lnTo>
                <a:lnTo>
                  <a:pt x="9145587" y="6857999"/>
                </a:lnTo>
                <a:lnTo>
                  <a:pt x="9145587" y="0"/>
                </a:lnTo>
                <a:close/>
              </a:path>
            </a:pathLst>
          </a:custGeom>
          <a:solidFill>
            <a:srgbClr val="EF2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1103"/>
            <a:ext cx="9144000" cy="59070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67688" y="2455164"/>
            <a:ext cx="6610984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8181" y="2355088"/>
            <a:ext cx="3655695" cy="3792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>
            <a:spLocks noGrp="1"/>
          </p:cNvSpPr>
          <p:nvPr>
            <p:ph type="ctrTitle"/>
          </p:nvPr>
        </p:nvSpPr>
        <p:spPr>
          <a:xfrm>
            <a:off x="341773" y="25639"/>
            <a:ext cx="7108866" cy="42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subTitle" idx="1"/>
          </p:nvPr>
        </p:nvSpPr>
        <p:spPr>
          <a:xfrm>
            <a:off x="1219464" y="1101436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dt" idx="10"/>
          </p:nvPr>
        </p:nvSpPr>
        <p:spPr>
          <a:xfrm>
            <a:off x="457120" y="6356351"/>
            <a:ext cx="21332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ftr" idx="11"/>
          </p:nvPr>
        </p:nvSpPr>
        <p:spPr>
          <a:xfrm>
            <a:off x="3123658" y="6356351"/>
            <a:ext cx="28966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sldNum" idx="12"/>
          </p:nvPr>
        </p:nvSpPr>
        <p:spPr>
          <a:xfrm>
            <a:off x="6553650" y="6356351"/>
            <a:ext cx="21332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rtl="0"/>
            <a:fld id="{00000000-1234-1234-1234-123412341234}" type="slidenum">
              <a:rPr lang="it-IT" smtClean="0"/>
              <a:pPr rt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9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7019" y="521715"/>
            <a:ext cx="8669960" cy="10942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56624" y="1418844"/>
            <a:ext cx="4210050" cy="1491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938162" y="6623793"/>
            <a:ext cx="219075" cy="180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rm@toscanapromozione.it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1680" y="4191000"/>
            <a:ext cx="764063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2000" i="1" dirty="0">
                <a:solidFill>
                  <a:schemeClr val="bg1"/>
                </a:solidFill>
                <a:latin typeface="Calibri"/>
                <a:cs typeface="Calibri"/>
              </a:rPr>
              <a:t>Versilia, 28 maggio 2025</a:t>
            </a:r>
            <a:endParaRPr sz="2000" i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1017" y="2034250"/>
            <a:ext cx="8101965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it-IT" sz="4400" b="1" dirty="0">
                <a:solidFill>
                  <a:srgbClr val="FFFFFF"/>
                </a:solidFill>
                <a:latin typeface="Calibri"/>
                <a:cs typeface="Calibri"/>
              </a:rPr>
              <a:t>Toscana  Promozione Turistica e le attività con le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it-IT" sz="4400" b="1" dirty="0">
                <a:solidFill>
                  <a:srgbClr val="FFFFFF"/>
                </a:solidFill>
                <a:latin typeface="Calibri"/>
                <a:cs typeface="Calibri"/>
              </a:rPr>
              <a:t>28 Comunità di Ambito Turistico</a:t>
            </a:r>
            <a:endParaRPr sz="44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5432038" y="3759770"/>
              <a:ext cx="126364" cy="272415"/>
            </a:xfrm>
            <a:custGeom>
              <a:avLst/>
              <a:gdLst/>
              <a:ahLst/>
              <a:cxnLst/>
              <a:rect l="l" t="t" r="r" b="b"/>
              <a:pathLst>
                <a:path w="126364" h="272414">
                  <a:moveTo>
                    <a:pt x="126000" y="0"/>
                  </a:moveTo>
                  <a:lnTo>
                    <a:pt x="0" y="0"/>
                  </a:lnTo>
                  <a:lnTo>
                    <a:pt x="0" y="272399"/>
                  </a:lnTo>
                  <a:lnTo>
                    <a:pt x="126000" y="272399"/>
                  </a:lnTo>
                  <a:lnTo>
                    <a:pt x="126000" y="0"/>
                  </a:lnTo>
                  <a:close/>
                </a:path>
              </a:pathLst>
            </a:custGeom>
            <a:solidFill>
              <a:srgbClr val="EA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32038" y="3759770"/>
              <a:ext cx="126364" cy="272415"/>
            </a:xfrm>
            <a:custGeom>
              <a:avLst/>
              <a:gdLst/>
              <a:ahLst/>
              <a:cxnLst/>
              <a:rect l="l" t="t" r="r" b="b"/>
              <a:pathLst>
                <a:path w="126364" h="272414">
                  <a:moveTo>
                    <a:pt x="0" y="0"/>
                  </a:moveTo>
                  <a:lnTo>
                    <a:pt x="126000" y="0"/>
                  </a:lnTo>
                  <a:lnTo>
                    <a:pt x="126000" y="272400"/>
                  </a:lnTo>
                  <a:lnTo>
                    <a:pt x="0" y="2724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67390" y="2978970"/>
              <a:ext cx="126364" cy="229870"/>
            </a:xfrm>
            <a:custGeom>
              <a:avLst/>
              <a:gdLst/>
              <a:ahLst/>
              <a:cxnLst/>
              <a:rect l="l" t="t" r="r" b="b"/>
              <a:pathLst>
                <a:path w="126365" h="229869">
                  <a:moveTo>
                    <a:pt x="126000" y="0"/>
                  </a:moveTo>
                  <a:lnTo>
                    <a:pt x="0" y="0"/>
                  </a:lnTo>
                  <a:lnTo>
                    <a:pt x="0" y="229800"/>
                  </a:lnTo>
                  <a:lnTo>
                    <a:pt x="126000" y="229800"/>
                  </a:lnTo>
                  <a:lnTo>
                    <a:pt x="126000" y="0"/>
                  </a:lnTo>
                  <a:close/>
                </a:path>
              </a:pathLst>
            </a:custGeom>
            <a:solidFill>
              <a:srgbClr val="CF1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7390" y="2978970"/>
              <a:ext cx="126364" cy="229870"/>
            </a:xfrm>
            <a:custGeom>
              <a:avLst/>
              <a:gdLst/>
              <a:ahLst/>
              <a:cxnLst/>
              <a:rect l="l" t="t" r="r" b="b"/>
              <a:pathLst>
                <a:path w="126365" h="229869">
                  <a:moveTo>
                    <a:pt x="0" y="0"/>
                  </a:moveTo>
                  <a:lnTo>
                    <a:pt x="126000" y="0"/>
                  </a:lnTo>
                  <a:lnTo>
                    <a:pt x="126000" y="229800"/>
                  </a:lnTo>
                  <a:lnTo>
                    <a:pt x="0" y="2298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79393" y="2978970"/>
              <a:ext cx="126364" cy="229870"/>
            </a:xfrm>
            <a:custGeom>
              <a:avLst/>
              <a:gdLst/>
              <a:ahLst/>
              <a:cxnLst/>
              <a:rect l="l" t="t" r="r" b="b"/>
              <a:pathLst>
                <a:path w="126364" h="229869">
                  <a:moveTo>
                    <a:pt x="126000" y="0"/>
                  </a:moveTo>
                  <a:lnTo>
                    <a:pt x="0" y="0"/>
                  </a:lnTo>
                  <a:lnTo>
                    <a:pt x="0" y="229800"/>
                  </a:lnTo>
                  <a:lnTo>
                    <a:pt x="126000" y="229800"/>
                  </a:lnTo>
                  <a:lnTo>
                    <a:pt x="126000" y="0"/>
                  </a:lnTo>
                  <a:close/>
                </a:path>
              </a:pathLst>
            </a:custGeom>
            <a:solidFill>
              <a:srgbClr val="CF1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79393" y="2978970"/>
              <a:ext cx="126364" cy="229870"/>
            </a:xfrm>
            <a:custGeom>
              <a:avLst/>
              <a:gdLst/>
              <a:ahLst/>
              <a:cxnLst/>
              <a:rect l="l" t="t" r="r" b="b"/>
              <a:pathLst>
                <a:path w="126364" h="229869">
                  <a:moveTo>
                    <a:pt x="0" y="0"/>
                  </a:moveTo>
                  <a:lnTo>
                    <a:pt x="126000" y="0"/>
                  </a:lnTo>
                  <a:lnTo>
                    <a:pt x="126000" y="229800"/>
                  </a:lnTo>
                  <a:lnTo>
                    <a:pt x="0" y="2298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91411" y="2978961"/>
              <a:ext cx="126364" cy="229870"/>
            </a:xfrm>
            <a:custGeom>
              <a:avLst/>
              <a:gdLst/>
              <a:ahLst/>
              <a:cxnLst/>
              <a:rect l="l" t="t" r="r" b="b"/>
              <a:pathLst>
                <a:path w="126364" h="229869">
                  <a:moveTo>
                    <a:pt x="126000" y="0"/>
                  </a:moveTo>
                  <a:lnTo>
                    <a:pt x="0" y="0"/>
                  </a:lnTo>
                  <a:lnTo>
                    <a:pt x="0" y="229798"/>
                  </a:lnTo>
                  <a:lnTo>
                    <a:pt x="126000" y="229798"/>
                  </a:lnTo>
                  <a:lnTo>
                    <a:pt x="126000" y="0"/>
                  </a:lnTo>
                  <a:close/>
                </a:path>
              </a:pathLst>
            </a:custGeom>
            <a:solidFill>
              <a:srgbClr val="CF1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91411" y="2978961"/>
              <a:ext cx="126364" cy="229870"/>
            </a:xfrm>
            <a:custGeom>
              <a:avLst/>
              <a:gdLst/>
              <a:ahLst/>
              <a:cxnLst/>
              <a:rect l="l" t="t" r="r" b="b"/>
              <a:pathLst>
                <a:path w="126364" h="229869">
                  <a:moveTo>
                    <a:pt x="0" y="0"/>
                  </a:moveTo>
                  <a:lnTo>
                    <a:pt x="126000" y="0"/>
                  </a:lnTo>
                  <a:lnTo>
                    <a:pt x="126000" y="229800"/>
                  </a:lnTo>
                  <a:lnTo>
                    <a:pt x="0" y="2298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14571" y="2978961"/>
              <a:ext cx="126364" cy="229870"/>
            </a:xfrm>
            <a:custGeom>
              <a:avLst/>
              <a:gdLst/>
              <a:ahLst/>
              <a:cxnLst/>
              <a:rect l="l" t="t" r="r" b="b"/>
              <a:pathLst>
                <a:path w="126365" h="229869">
                  <a:moveTo>
                    <a:pt x="126000" y="0"/>
                  </a:moveTo>
                  <a:lnTo>
                    <a:pt x="0" y="0"/>
                  </a:lnTo>
                  <a:lnTo>
                    <a:pt x="0" y="229798"/>
                  </a:lnTo>
                  <a:lnTo>
                    <a:pt x="126000" y="229798"/>
                  </a:lnTo>
                  <a:lnTo>
                    <a:pt x="126000" y="0"/>
                  </a:lnTo>
                  <a:close/>
                </a:path>
              </a:pathLst>
            </a:custGeom>
            <a:solidFill>
              <a:srgbClr val="CF1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14571" y="2978961"/>
              <a:ext cx="126364" cy="229870"/>
            </a:xfrm>
            <a:custGeom>
              <a:avLst/>
              <a:gdLst/>
              <a:ahLst/>
              <a:cxnLst/>
              <a:rect l="l" t="t" r="r" b="b"/>
              <a:pathLst>
                <a:path w="126365" h="229869">
                  <a:moveTo>
                    <a:pt x="0" y="0"/>
                  </a:moveTo>
                  <a:lnTo>
                    <a:pt x="126000" y="0"/>
                  </a:lnTo>
                  <a:lnTo>
                    <a:pt x="126000" y="229800"/>
                  </a:lnTo>
                  <a:lnTo>
                    <a:pt x="0" y="2298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33027" y="3524198"/>
              <a:ext cx="6459855" cy="99060"/>
            </a:xfrm>
            <a:custGeom>
              <a:avLst/>
              <a:gdLst/>
              <a:ahLst/>
              <a:cxnLst/>
              <a:rect l="l" t="t" r="r" b="b"/>
              <a:pathLst>
                <a:path w="6459855" h="99060">
                  <a:moveTo>
                    <a:pt x="6459300" y="0"/>
                  </a:moveTo>
                  <a:lnTo>
                    <a:pt x="0" y="0"/>
                  </a:lnTo>
                  <a:lnTo>
                    <a:pt x="0" y="99000"/>
                  </a:lnTo>
                  <a:lnTo>
                    <a:pt x="6459300" y="99000"/>
                  </a:lnTo>
                  <a:lnTo>
                    <a:pt x="6459300" y="0"/>
                  </a:lnTo>
                  <a:close/>
                </a:path>
              </a:pathLst>
            </a:custGeom>
            <a:solidFill>
              <a:srgbClr val="EA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3027" y="3524198"/>
              <a:ext cx="6459855" cy="99060"/>
            </a:xfrm>
            <a:custGeom>
              <a:avLst/>
              <a:gdLst/>
              <a:ahLst/>
              <a:cxnLst/>
              <a:rect l="l" t="t" r="r" b="b"/>
              <a:pathLst>
                <a:path w="6459855" h="99060">
                  <a:moveTo>
                    <a:pt x="0" y="0"/>
                  </a:moveTo>
                  <a:lnTo>
                    <a:pt x="6459300" y="0"/>
                  </a:lnTo>
                  <a:lnTo>
                    <a:pt x="6459300" y="99000"/>
                  </a:lnTo>
                  <a:lnTo>
                    <a:pt x="0" y="990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3027" y="2559720"/>
              <a:ext cx="6459855" cy="104139"/>
            </a:xfrm>
            <a:custGeom>
              <a:avLst/>
              <a:gdLst/>
              <a:ahLst/>
              <a:cxnLst/>
              <a:rect l="l" t="t" r="r" b="b"/>
              <a:pathLst>
                <a:path w="6459855" h="104139">
                  <a:moveTo>
                    <a:pt x="6459300" y="0"/>
                  </a:moveTo>
                  <a:lnTo>
                    <a:pt x="0" y="0"/>
                  </a:lnTo>
                  <a:lnTo>
                    <a:pt x="0" y="103799"/>
                  </a:lnTo>
                  <a:lnTo>
                    <a:pt x="6459300" y="103799"/>
                  </a:lnTo>
                  <a:lnTo>
                    <a:pt x="6459300" y="0"/>
                  </a:lnTo>
                  <a:close/>
                </a:path>
              </a:pathLst>
            </a:custGeom>
            <a:solidFill>
              <a:srgbClr val="CF1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33027" y="2559720"/>
              <a:ext cx="6459855" cy="104139"/>
            </a:xfrm>
            <a:custGeom>
              <a:avLst/>
              <a:gdLst/>
              <a:ahLst/>
              <a:cxnLst/>
              <a:rect l="l" t="t" r="r" b="b"/>
              <a:pathLst>
                <a:path w="6459855" h="104139">
                  <a:moveTo>
                    <a:pt x="0" y="0"/>
                  </a:moveTo>
                  <a:lnTo>
                    <a:pt x="6459300" y="0"/>
                  </a:lnTo>
                  <a:lnTo>
                    <a:pt x="6459300" y="103800"/>
                  </a:lnTo>
                  <a:lnTo>
                    <a:pt x="0" y="1038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20556" y="91947"/>
            <a:ext cx="44380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PROCESSO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DI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ORGANIZZAZIONE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DEI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TEMI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VERTICALI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77036" y="716534"/>
            <a:ext cx="8666480" cy="61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0615" marR="5080" indent="-1098550">
              <a:lnSpc>
                <a:spcPct val="112900"/>
              </a:lnSpc>
              <a:spcBef>
                <a:spcPts val="100"/>
              </a:spcBef>
            </a:pPr>
            <a:r>
              <a:rPr sz="1700" dirty="0"/>
              <a:t>Per</a:t>
            </a:r>
            <a:r>
              <a:rPr sz="1700" spc="-30" dirty="0"/>
              <a:t> </a:t>
            </a:r>
            <a:r>
              <a:rPr sz="1700" dirty="0"/>
              <a:t>il</a:t>
            </a:r>
            <a:r>
              <a:rPr sz="1700" spc="-35" dirty="0"/>
              <a:t> </a:t>
            </a:r>
            <a:r>
              <a:rPr sz="1700" dirty="0"/>
              <a:t>2025</a:t>
            </a:r>
            <a:r>
              <a:rPr sz="1700" spc="-30" dirty="0"/>
              <a:t> </a:t>
            </a:r>
            <a:r>
              <a:rPr sz="1700" dirty="0"/>
              <a:t>sono</a:t>
            </a:r>
            <a:r>
              <a:rPr sz="1700" spc="-30" dirty="0"/>
              <a:t> </a:t>
            </a:r>
            <a:r>
              <a:rPr sz="1700" dirty="0"/>
              <a:t>state</a:t>
            </a:r>
            <a:r>
              <a:rPr sz="1700" spc="-30" dirty="0"/>
              <a:t> </a:t>
            </a:r>
            <a:r>
              <a:rPr sz="1700" dirty="0"/>
              <a:t>ripensate</a:t>
            </a:r>
            <a:r>
              <a:rPr sz="1700" spc="-35" dirty="0"/>
              <a:t> </a:t>
            </a:r>
            <a:r>
              <a:rPr sz="1700" dirty="0"/>
              <a:t>le</a:t>
            </a:r>
            <a:r>
              <a:rPr sz="1700" spc="-35" dirty="0"/>
              <a:t> </a:t>
            </a:r>
            <a:r>
              <a:rPr sz="1700" dirty="0"/>
              <a:t>fasi</a:t>
            </a:r>
            <a:r>
              <a:rPr sz="1700" spc="-35" dirty="0"/>
              <a:t> </a:t>
            </a:r>
            <a:r>
              <a:rPr sz="1700" dirty="0"/>
              <a:t>di</a:t>
            </a:r>
            <a:r>
              <a:rPr sz="1700" spc="-30" dirty="0"/>
              <a:t> </a:t>
            </a:r>
            <a:r>
              <a:rPr sz="1700" dirty="0"/>
              <a:t>coinvolgimento</a:t>
            </a:r>
            <a:r>
              <a:rPr sz="1700" spc="-30" dirty="0"/>
              <a:t> </a:t>
            </a:r>
            <a:r>
              <a:rPr sz="1700" dirty="0"/>
              <a:t>del</a:t>
            </a:r>
            <a:r>
              <a:rPr sz="1700" spc="-35" dirty="0"/>
              <a:t> </a:t>
            </a:r>
            <a:r>
              <a:rPr sz="1700" dirty="0"/>
              <a:t>sistema</a:t>
            </a:r>
            <a:r>
              <a:rPr sz="1700" spc="-30" dirty="0"/>
              <a:t> </a:t>
            </a:r>
            <a:r>
              <a:rPr sz="1700" dirty="0"/>
              <a:t>turistico</a:t>
            </a:r>
            <a:r>
              <a:rPr sz="1700" spc="-30" dirty="0"/>
              <a:t> </a:t>
            </a:r>
            <a:r>
              <a:rPr sz="1700" dirty="0"/>
              <a:t>toscano,</a:t>
            </a:r>
            <a:r>
              <a:rPr sz="1700" spc="-25" dirty="0"/>
              <a:t> </a:t>
            </a:r>
            <a:r>
              <a:rPr sz="1700" spc="-10" dirty="0"/>
              <a:t>mettendo </a:t>
            </a:r>
            <a:r>
              <a:rPr sz="1700" dirty="0"/>
              <a:t>al</a:t>
            </a:r>
            <a:r>
              <a:rPr sz="1700" spc="-35" dirty="0"/>
              <a:t> </a:t>
            </a:r>
            <a:r>
              <a:rPr sz="1700" dirty="0"/>
              <a:t>centro</a:t>
            </a:r>
            <a:r>
              <a:rPr sz="1700" spc="-25" dirty="0"/>
              <a:t> </a:t>
            </a:r>
            <a:r>
              <a:rPr sz="1700" dirty="0"/>
              <a:t>del</a:t>
            </a:r>
            <a:r>
              <a:rPr sz="1700" spc="-30" dirty="0"/>
              <a:t> </a:t>
            </a:r>
            <a:r>
              <a:rPr sz="1700" dirty="0"/>
              <a:t>percorso</a:t>
            </a:r>
            <a:r>
              <a:rPr sz="1700" spc="-30" dirty="0"/>
              <a:t> </a:t>
            </a:r>
            <a:r>
              <a:rPr sz="1700" dirty="0"/>
              <a:t>le</a:t>
            </a:r>
            <a:r>
              <a:rPr sz="1700" spc="-30" dirty="0"/>
              <a:t> </a:t>
            </a:r>
            <a:r>
              <a:rPr sz="1700" dirty="0"/>
              <a:t>attività</a:t>
            </a:r>
            <a:r>
              <a:rPr sz="1700" spc="-25" dirty="0"/>
              <a:t> </a:t>
            </a:r>
            <a:r>
              <a:rPr sz="1700" dirty="0"/>
              <a:t>trasversali</a:t>
            </a:r>
            <a:r>
              <a:rPr sz="1700" spc="-30" dirty="0"/>
              <a:t> </a:t>
            </a:r>
            <a:r>
              <a:rPr sz="1700" dirty="0"/>
              <a:t>di</a:t>
            </a:r>
            <a:r>
              <a:rPr sz="1700" spc="-35" dirty="0"/>
              <a:t> </a:t>
            </a:r>
            <a:r>
              <a:rPr sz="1700" dirty="0"/>
              <a:t>co-design</a:t>
            </a:r>
            <a:r>
              <a:rPr sz="1700" spc="-25" dirty="0"/>
              <a:t> </a:t>
            </a:r>
            <a:r>
              <a:rPr sz="1700" dirty="0"/>
              <a:t>delle</a:t>
            </a:r>
            <a:r>
              <a:rPr sz="1700" spc="-30" dirty="0"/>
              <a:t> </a:t>
            </a:r>
            <a:r>
              <a:rPr sz="1700" spc="-10" dirty="0"/>
              <a:t>esperienze</a:t>
            </a:r>
            <a:endParaRPr sz="1700" dirty="0"/>
          </a:p>
        </p:txBody>
      </p:sp>
      <p:grpSp>
        <p:nvGrpSpPr>
          <p:cNvPr id="19" name="object 19"/>
          <p:cNvGrpSpPr/>
          <p:nvPr/>
        </p:nvGrpSpPr>
        <p:grpSpPr>
          <a:xfrm>
            <a:off x="645888" y="3201012"/>
            <a:ext cx="1786889" cy="1393190"/>
            <a:chOff x="645888" y="3201012"/>
            <a:chExt cx="1786889" cy="1393190"/>
          </a:xfrm>
        </p:grpSpPr>
        <p:sp>
          <p:nvSpPr>
            <p:cNvPr id="20" name="object 20"/>
            <p:cNvSpPr/>
            <p:nvPr/>
          </p:nvSpPr>
          <p:spPr>
            <a:xfrm>
              <a:off x="650650" y="3205774"/>
              <a:ext cx="1777364" cy="1383665"/>
            </a:xfrm>
            <a:custGeom>
              <a:avLst/>
              <a:gdLst/>
              <a:ahLst/>
              <a:cxnLst/>
              <a:rect l="l" t="t" r="r" b="b"/>
              <a:pathLst>
                <a:path w="1777364" h="1383664">
                  <a:moveTo>
                    <a:pt x="1546295" y="0"/>
                  </a:moveTo>
                  <a:lnTo>
                    <a:pt x="230604" y="0"/>
                  </a:lnTo>
                  <a:lnTo>
                    <a:pt x="184129" y="4685"/>
                  </a:lnTo>
                  <a:lnTo>
                    <a:pt x="140842" y="18122"/>
                  </a:lnTo>
                  <a:lnTo>
                    <a:pt x="101671" y="39383"/>
                  </a:lnTo>
                  <a:lnTo>
                    <a:pt x="67542" y="67542"/>
                  </a:lnTo>
                  <a:lnTo>
                    <a:pt x="39383" y="101671"/>
                  </a:lnTo>
                  <a:lnTo>
                    <a:pt x="18122" y="140843"/>
                  </a:lnTo>
                  <a:lnTo>
                    <a:pt x="4685" y="184130"/>
                  </a:lnTo>
                  <a:lnTo>
                    <a:pt x="0" y="230605"/>
                  </a:lnTo>
                  <a:lnTo>
                    <a:pt x="0" y="1152996"/>
                  </a:lnTo>
                  <a:lnTo>
                    <a:pt x="4685" y="1199471"/>
                  </a:lnTo>
                  <a:lnTo>
                    <a:pt x="18122" y="1242757"/>
                  </a:lnTo>
                  <a:lnTo>
                    <a:pt x="39383" y="1281929"/>
                  </a:lnTo>
                  <a:lnTo>
                    <a:pt x="67542" y="1316057"/>
                  </a:lnTo>
                  <a:lnTo>
                    <a:pt x="101671" y="1344216"/>
                  </a:lnTo>
                  <a:lnTo>
                    <a:pt x="140842" y="1365478"/>
                  </a:lnTo>
                  <a:lnTo>
                    <a:pt x="184129" y="1378915"/>
                  </a:lnTo>
                  <a:lnTo>
                    <a:pt x="230604" y="1383600"/>
                  </a:lnTo>
                  <a:lnTo>
                    <a:pt x="1546295" y="1383600"/>
                  </a:lnTo>
                  <a:lnTo>
                    <a:pt x="1592770" y="1378915"/>
                  </a:lnTo>
                  <a:lnTo>
                    <a:pt x="1636056" y="1365478"/>
                  </a:lnTo>
                  <a:lnTo>
                    <a:pt x="1675228" y="1344216"/>
                  </a:lnTo>
                  <a:lnTo>
                    <a:pt x="1709357" y="1316057"/>
                  </a:lnTo>
                  <a:lnTo>
                    <a:pt x="1737515" y="1281929"/>
                  </a:lnTo>
                  <a:lnTo>
                    <a:pt x="1758777" y="1242757"/>
                  </a:lnTo>
                  <a:lnTo>
                    <a:pt x="1772214" y="1199471"/>
                  </a:lnTo>
                  <a:lnTo>
                    <a:pt x="1776899" y="1152996"/>
                  </a:lnTo>
                  <a:lnTo>
                    <a:pt x="1776899" y="230605"/>
                  </a:lnTo>
                  <a:lnTo>
                    <a:pt x="1772214" y="184130"/>
                  </a:lnTo>
                  <a:lnTo>
                    <a:pt x="1758777" y="140843"/>
                  </a:lnTo>
                  <a:lnTo>
                    <a:pt x="1737515" y="101671"/>
                  </a:lnTo>
                  <a:lnTo>
                    <a:pt x="1709357" y="67542"/>
                  </a:lnTo>
                  <a:lnTo>
                    <a:pt x="1675228" y="39383"/>
                  </a:lnTo>
                  <a:lnTo>
                    <a:pt x="1636056" y="18122"/>
                  </a:lnTo>
                  <a:lnTo>
                    <a:pt x="1592770" y="4685"/>
                  </a:lnTo>
                  <a:lnTo>
                    <a:pt x="1546295" y="0"/>
                  </a:lnTo>
                  <a:close/>
                </a:path>
              </a:pathLst>
            </a:custGeom>
            <a:solidFill>
              <a:srgbClr val="E0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50650" y="3205774"/>
              <a:ext cx="1777364" cy="1383665"/>
            </a:xfrm>
            <a:custGeom>
              <a:avLst/>
              <a:gdLst/>
              <a:ahLst/>
              <a:cxnLst/>
              <a:rect l="l" t="t" r="r" b="b"/>
              <a:pathLst>
                <a:path w="1777364" h="1383664">
                  <a:moveTo>
                    <a:pt x="0" y="230604"/>
                  </a:moveTo>
                  <a:lnTo>
                    <a:pt x="4685" y="184129"/>
                  </a:lnTo>
                  <a:lnTo>
                    <a:pt x="18122" y="140842"/>
                  </a:lnTo>
                  <a:lnTo>
                    <a:pt x="39383" y="101671"/>
                  </a:lnTo>
                  <a:lnTo>
                    <a:pt x="67542" y="67542"/>
                  </a:lnTo>
                  <a:lnTo>
                    <a:pt x="101671" y="39383"/>
                  </a:lnTo>
                  <a:lnTo>
                    <a:pt x="140842" y="18122"/>
                  </a:lnTo>
                  <a:lnTo>
                    <a:pt x="184129" y="4685"/>
                  </a:lnTo>
                  <a:lnTo>
                    <a:pt x="230604" y="0"/>
                  </a:lnTo>
                  <a:lnTo>
                    <a:pt x="1546296" y="0"/>
                  </a:lnTo>
                  <a:lnTo>
                    <a:pt x="1592770" y="4685"/>
                  </a:lnTo>
                  <a:lnTo>
                    <a:pt x="1636057" y="18122"/>
                  </a:lnTo>
                  <a:lnTo>
                    <a:pt x="1675228" y="39383"/>
                  </a:lnTo>
                  <a:lnTo>
                    <a:pt x="1709357" y="67542"/>
                  </a:lnTo>
                  <a:lnTo>
                    <a:pt x="1737516" y="101671"/>
                  </a:lnTo>
                  <a:lnTo>
                    <a:pt x="1758778" y="140842"/>
                  </a:lnTo>
                  <a:lnTo>
                    <a:pt x="1772214" y="184129"/>
                  </a:lnTo>
                  <a:lnTo>
                    <a:pt x="1776900" y="230604"/>
                  </a:lnTo>
                  <a:lnTo>
                    <a:pt x="1776900" y="1152995"/>
                  </a:lnTo>
                  <a:lnTo>
                    <a:pt x="1772214" y="1199470"/>
                  </a:lnTo>
                  <a:lnTo>
                    <a:pt x="1758778" y="1242757"/>
                  </a:lnTo>
                  <a:lnTo>
                    <a:pt x="1737516" y="1281928"/>
                  </a:lnTo>
                  <a:lnTo>
                    <a:pt x="1709357" y="1316057"/>
                  </a:lnTo>
                  <a:lnTo>
                    <a:pt x="1675228" y="1344216"/>
                  </a:lnTo>
                  <a:lnTo>
                    <a:pt x="1636057" y="1365477"/>
                  </a:lnTo>
                  <a:lnTo>
                    <a:pt x="1592770" y="1378914"/>
                  </a:lnTo>
                  <a:lnTo>
                    <a:pt x="1546296" y="1383600"/>
                  </a:lnTo>
                  <a:lnTo>
                    <a:pt x="230604" y="1383600"/>
                  </a:lnTo>
                  <a:lnTo>
                    <a:pt x="184129" y="1378914"/>
                  </a:lnTo>
                  <a:lnTo>
                    <a:pt x="140842" y="1365477"/>
                  </a:lnTo>
                  <a:lnTo>
                    <a:pt x="101671" y="1344216"/>
                  </a:lnTo>
                  <a:lnTo>
                    <a:pt x="67542" y="1316057"/>
                  </a:lnTo>
                  <a:lnTo>
                    <a:pt x="39383" y="1281928"/>
                  </a:lnTo>
                  <a:lnTo>
                    <a:pt x="18122" y="1242757"/>
                  </a:lnTo>
                  <a:lnTo>
                    <a:pt x="4685" y="1199470"/>
                  </a:lnTo>
                  <a:lnTo>
                    <a:pt x="0" y="1152995"/>
                  </a:lnTo>
                  <a:lnTo>
                    <a:pt x="0" y="230604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96918" y="3338576"/>
            <a:ext cx="130111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Informare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 il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sistema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progetto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dell’opportunità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6918" y="3618992"/>
            <a:ext cx="1410335" cy="5683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8500"/>
              </a:lnSpc>
              <a:spcBef>
                <a:spcPts val="114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tramite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eventi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dedicati.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Raccolta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adesioni</a:t>
            </a:r>
            <a:r>
              <a:rPr sz="9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entrare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nei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GdL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costruire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9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mix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di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prodotti.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614378" y="1839089"/>
            <a:ext cx="1786889" cy="1244600"/>
            <a:chOff x="2614378" y="1839089"/>
            <a:chExt cx="1786889" cy="1244600"/>
          </a:xfrm>
        </p:grpSpPr>
        <p:sp>
          <p:nvSpPr>
            <p:cNvPr id="25" name="object 25"/>
            <p:cNvSpPr/>
            <p:nvPr/>
          </p:nvSpPr>
          <p:spPr>
            <a:xfrm>
              <a:off x="2619141" y="1843851"/>
              <a:ext cx="1777364" cy="1235075"/>
            </a:xfrm>
            <a:custGeom>
              <a:avLst/>
              <a:gdLst/>
              <a:ahLst/>
              <a:cxnLst/>
              <a:rect l="l" t="t" r="r" b="b"/>
              <a:pathLst>
                <a:path w="1777364" h="1235075">
                  <a:moveTo>
                    <a:pt x="1571144" y="0"/>
                  </a:moveTo>
                  <a:lnTo>
                    <a:pt x="205753" y="0"/>
                  </a:lnTo>
                  <a:lnTo>
                    <a:pt x="158576" y="5434"/>
                  </a:lnTo>
                  <a:lnTo>
                    <a:pt x="115268" y="20913"/>
                  </a:lnTo>
                  <a:lnTo>
                    <a:pt x="77065" y="45201"/>
                  </a:lnTo>
                  <a:lnTo>
                    <a:pt x="45201" y="77065"/>
                  </a:lnTo>
                  <a:lnTo>
                    <a:pt x="20913" y="115268"/>
                  </a:lnTo>
                  <a:lnTo>
                    <a:pt x="5434" y="158576"/>
                  </a:lnTo>
                  <a:lnTo>
                    <a:pt x="0" y="205753"/>
                  </a:lnTo>
                  <a:lnTo>
                    <a:pt x="0" y="1028745"/>
                  </a:lnTo>
                  <a:lnTo>
                    <a:pt x="5434" y="1075923"/>
                  </a:lnTo>
                  <a:lnTo>
                    <a:pt x="20913" y="1119230"/>
                  </a:lnTo>
                  <a:lnTo>
                    <a:pt x="45201" y="1157434"/>
                  </a:lnTo>
                  <a:lnTo>
                    <a:pt x="77065" y="1189297"/>
                  </a:lnTo>
                  <a:lnTo>
                    <a:pt x="115268" y="1213586"/>
                  </a:lnTo>
                  <a:lnTo>
                    <a:pt x="158576" y="1229065"/>
                  </a:lnTo>
                  <a:lnTo>
                    <a:pt x="205753" y="1234499"/>
                  </a:lnTo>
                  <a:lnTo>
                    <a:pt x="1571144" y="1234499"/>
                  </a:lnTo>
                  <a:lnTo>
                    <a:pt x="1618322" y="1229065"/>
                  </a:lnTo>
                  <a:lnTo>
                    <a:pt x="1661631" y="1213586"/>
                  </a:lnTo>
                  <a:lnTo>
                    <a:pt x="1699834" y="1189297"/>
                  </a:lnTo>
                  <a:lnTo>
                    <a:pt x="1731698" y="1157434"/>
                  </a:lnTo>
                  <a:lnTo>
                    <a:pt x="1755987" y="1119230"/>
                  </a:lnTo>
                  <a:lnTo>
                    <a:pt x="1771466" y="1075923"/>
                  </a:lnTo>
                  <a:lnTo>
                    <a:pt x="1776900" y="1028745"/>
                  </a:lnTo>
                  <a:lnTo>
                    <a:pt x="1776900" y="205753"/>
                  </a:lnTo>
                  <a:lnTo>
                    <a:pt x="1771466" y="158576"/>
                  </a:lnTo>
                  <a:lnTo>
                    <a:pt x="1755987" y="115268"/>
                  </a:lnTo>
                  <a:lnTo>
                    <a:pt x="1731698" y="77065"/>
                  </a:lnTo>
                  <a:lnTo>
                    <a:pt x="1699834" y="45201"/>
                  </a:lnTo>
                  <a:lnTo>
                    <a:pt x="1661631" y="20913"/>
                  </a:lnTo>
                  <a:lnTo>
                    <a:pt x="1618322" y="5434"/>
                  </a:lnTo>
                  <a:lnTo>
                    <a:pt x="1571144" y="0"/>
                  </a:lnTo>
                  <a:close/>
                </a:path>
              </a:pathLst>
            </a:custGeom>
            <a:solidFill>
              <a:srgbClr val="CF1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19141" y="1843851"/>
              <a:ext cx="1777364" cy="1235075"/>
            </a:xfrm>
            <a:custGeom>
              <a:avLst/>
              <a:gdLst/>
              <a:ahLst/>
              <a:cxnLst/>
              <a:rect l="l" t="t" r="r" b="b"/>
              <a:pathLst>
                <a:path w="1777364" h="1235075">
                  <a:moveTo>
                    <a:pt x="0" y="205754"/>
                  </a:moveTo>
                  <a:lnTo>
                    <a:pt x="5434" y="158576"/>
                  </a:lnTo>
                  <a:lnTo>
                    <a:pt x="20913" y="115268"/>
                  </a:lnTo>
                  <a:lnTo>
                    <a:pt x="45201" y="77065"/>
                  </a:lnTo>
                  <a:lnTo>
                    <a:pt x="77065" y="45201"/>
                  </a:lnTo>
                  <a:lnTo>
                    <a:pt x="115268" y="20913"/>
                  </a:lnTo>
                  <a:lnTo>
                    <a:pt x="158576" y="5434"/>
                  </a:lnTo>
                  <a:lnTo>
                    <a:pt x="205754" y="0"/>
                  </a:lnTo>
                  <a:lnTo>
                    <a:pt x="1571146" y="0"/>
                  </a:lnTo>
                  <a:lnTo>
                    <a:pt x="1618323" y="5434"/>
                  </a:lnTo>
                  <a:lnTo>
                    <a:pt x="1661631" y="20913"/>
                  </a:lnTo>
                  <a:lnTo>
                    <a:pt x="1699834" y="45201"/>
                  </a:lnTo>
                  <a:lnTo>
                    <a:pt x="1731698" y="77065"/>
                  </a:lnTo>
                  <a:lnTo>
                    <a:pt x="1755986" y="115268"/>
                  </a:lnTo>
                  <a:lnTo>
                    <a:pt x="1771465" y="158576"/>
                  </a:lnTo>
                  <a:lnTo>
                    <a:pt x="1776900" y="205754"/>
                  </a:lnTo>
                  <a:lnTo>
                    <a:pt x="1776900" y="1028745"/>
                  </a:lnTo>
                  <a:lnTo>
                    <a:pt x="1771465" y="1075922"/>
                  </a:lnTo>
                  <a:lnTo>
                    <a:pt x="1755986" y="1119231"/>
                  </a:lnTo>
                  <a:lnTo>
                    <a:pt x="1731698" y="1157434"/>
                  </a:lnTo>
                  <a:lnTo>
                    <a:pt x="1699834" y="1189298"/>
                  </a:lnTo>
                  <a:lnTo>
                    <a:pt x="1661631" y="1213586"/>
                  </a:lnTo>
                  <a:lnTo>
                    <a:pt x="1618323" y="1229065"/>
                  </a:lnTo>
                  <a:lnTo>
                    <a:pt x="1571146" y="1234500"/>
                  </a:lnTo>
                  <a:lnTo>
                    <a:pt x="205754" y="1234500"/>
                  </a:lnTo>
                  <a:lnTo>
                    <a:pt x="158576" y="1229065"/>
                  </a:lnTo>
                  <a:lnTo>
                    <a:pt x="115268" y="1213586"/>
                  </a:lnTo>
                  <a:lnTo>
                    <a:pt x="77065" y="1189298"/>
                  </a:lnTo>
                  <a:lnTo>
                    <a:pt x="45201" y="1157434"/>
                  </a:lnTo>
                  <a:lnTo>
                    <a:pt x="20913" y="1119231"/>
                  </a:lnTo>
                  <a:lnTo>
                    <a:pt x="5434" y="1075922"/>
                  </a:lnTo>
                  <a:lnTo>
                    <a:pt x="0" y="1028745"/>
                  </a:lnTo>
                  <a:lnTo>
                    <a:pt x="0" y="205754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758128" y="1969515"/>
            <a:ext cx="11747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MANIFESTO</a:t>
            </a:r>
            <a:r>
              <a:rPr sz="1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VALORI</a:t>
            </a:r>
            <a:r>
              <a:rPr sz="1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 CARTA</a:t>
            </a:r>
            <a:r>
              <a:rPr sz="1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SERVIZI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58128" y="2426715"/>
            <a:ext cx="12655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Adesione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Manifesto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58128" y="2579115"/>
            <a:ext cx="1291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redazione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carta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58128" y="2731515"/>
            <a:ext cx="3581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Servizi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614374" y="3197602"/>
            <a:ext cx="1786889" cy="1397000"/>
            <a:chOff x="2614374" y="3197602"/>
            <a:chExt cx="1786889" cy="1397000"/>
          </a:xfrm>
        </p:grpSpPr>
        <p:sp>
          <p:nvSpPr>
            <p:cNvPr id="32" name="object 32"/>
            <p:cNvSpPr/>
            <p:nvPr/>
          </p:nvSpPr>
          <p:spPr>
            <a:xfrm>
              <a:off x="2619137" y="3202364"/>
              <a:ext cx="1777364" cy="1387475"/>
            </a:xfrm>
            <a:custGeom>
              <a:avLst/>
              <a:gdLst/>
              <a:ahLst/>
              <a:cxnLst/>
              <a:rect l="l" t="t" r="r" b="b"/>
              <a:pathLst>
                <a:path w="1777364" h="1387475">
                  <a:moveTo>
                    <a:pt x="1545695" y="0"/>
                  </a:moveTo>
                  <a:lnTo>
                    <a:pt x="231204" y="0"/>
                  </a:lnTo>
                  <a:lnTo>
                    <a:pt x="184608" y="4697"/>
                  </a:lnTo>
                  <a:lnTo>
                    <a:pt x="141209" y="18169"/>
                  </a:lnTo>
                  <a:lnTo>
                    <a:pt x="101935" y="39486"/>
                  </a:lnTo>
                  <a:lnTo>
                    <a:pt x="67718" y="67718"/>
                  </a:lnTo>
                  <a:lnTo>
                    <a:pt x="39486" y="101935"/>
                  </a:lnTo>
                  <a:lnTo>
                    <a:pt x="18169" y="141209"/>
                  </a:lnTo>
                  <a:lnTo>
                    <a:pt x="4697" y="184608"/>
                  </a:lnTo>
                  <a:lnTo>
                    <a:pt x="0" y="231204"/>
                  </a:lnTo>
                  <a:lnTo>
                    <a:pt x="0" y="1155994"/>
                  </a:lnTo>
                  <a:lnTo>
                    <a:pt x="4697" y="1202590"/>
                  </a:lnTo>
                  <a:lnTo>
                    <a:pt x="18169" y="1245989"/>
                  </a:lnTo>
                  <a:lnTo>
                    <a:pt x="39486" y="1285263"/>
                  </a:lnTo>
                  <a:lnTo>
                    <a:pt x="67718" y="1319481"/>
                  </a:lnTo>
                  <a:lnTo>
                    <a:pt x="101935" y="1347713"/>
                  </a:lnTo>
                  <a:lnTo>
                    <a:pt x="141209" y="1369030"/>
                  </a:lnTo>
                  <a:lnTo>
                    <a:pt x="184608" y="1382502"/>
                  </a:lnTo>
                  <a:lnTo>
                    <a:pt x="231204" y="1387199"/>
                  </a:lnTo>
                  <a:lnTo>
                    <a:pt x="1545695" y="1387199"/>
                  </a:lnTo>
                  <a:lnTo>
                    <a:pt x="1592291" y="1382502"/>
                  </a:lnTo>
                  <a:lnTo>
                    <a:pt x="1635690" y="1369030"/>
                  </a:lnTo>
                  <a:lnTo>
                    <a:pt x="1674964" y="1347713"/>
                  </a:lnTo>
                  <a:lnTo>
                    <a:pt x="1709181" y="1319481"/>
                  </a:lnTo>
                  <a:lnTo>
                    <a:pt x="1737414" y="1285263"/>
                  </a:lnTo>
                  <a:lnTo>
                    <a:pt x="1758730" y="1245989"/>
                  </a:lnTo>
                  <a:lnTo>
                    <a:pt x="1772202" y="1202590"/>
                  </a:lnTo>
                  <a:lnTo>
                    <a:pt x="1776900" y="1155994"/>
                  </a:lnTo>
                  <a:lnTo>
                    <a:pt x="1776900" y="231204"/>
                  </a:lnTo>
                  <a:lnTo>
                    <a:pt x="1772202" y="184608"/>
                  </a:lnTo>
                  <a:lnTo>
                    <a:pt x="1758730" y="141209"/>
                  </a:lnTo>
                  <a:lnTo>
                    <a:pt x="1737414" y="101935"/>
                  </a:lnTo>
                  <a:lnTo>
                    <a:pt x="1709181" y="67718"/>
                  </a:lnTo>
                  <a:lnTo>
                    <a:pt x="1674964" y="39486"/>
                  </a:lnTo>
                  <a:lnTo>
                    <a:pt x="1635690" y="18169"/>
                  </a:lnTo>
                  <a:lnTo>
                    <a:pt x="1592291" y="4697"/>
                  </a:lnTo>
                  <a:lnTo>
                    <a:pt x="1545695" y="0"/>
                  </a:lnTo>
                  <a:close/>
                </a:path>
              </a:pathLst>
            </a:custGeom>
            <a:solidFill>
              <a:srgbClr val="E0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619137" y="3202364"/>
              <a:ext cx="1777364" cy="1387475"/>
            </a:xfrm>
            <a:custGeom>
              <a:avLst/>
              <a:gdLst/>
              <a:ahLst/>
              <a:cxnLst/>
              <a:rect l="l" t="t" r="r" b="b"/>
              <a:pathLst>
                <a:path w="1777364" h="1387475">
                  <a:moveTo>
                    <a:pt x="0" y="231205"/>
                  </a:moveTo>
                  <a:lnTo>
                    <a:pt x="4697" y="184609"/>
                  </a:lnTo>
                  <a:lnTo>
                    <a:pt x="18169" y="141209"/>
                  </a:lnTo>
                  <a:lnTo>
                    <a:pt x="39486" y="101936"/>
                  </a:lnTo>
                  <a:lnTo>
                    <a:pt x="67718" y="67718"/>
                  </a:lnTo>
                  <a:lnTo>
                    <a:pt x="101936" y="39486"/>
                  </a:lnTo>
                  <a:lnTo>
                    <a:pt x="141209" y="18169"/>
                  </a:lnTo>
                  <a:lnTo>
                    <a:pt x="184609" y="4697"/>
                  </a:lnTo>
                  <a:lnTo>
                    <a:pt x="231204" y="0"/>
                  </a:lnTo>
                  <a:lnTo>
                    <a:pt x="1545695" y="0"/>
                  </a:lnTo>
                  <a:lnTo>
                    <a:pt x="1592290" y="4697"/>
                  </a:lnTo>
                  <a:lnTo>
                    <a:pt x="1635690" y="18169"/>
                  </a:lnTo>
                  <a:lnTo>
                    <a:pt x="1674963" y="39486"/>
                  </a:lnTo>
                  <a:lnTo>
                    <a:pt x="1709181" y="67718"/>
                  </a:lnTo>
                  <a:lnTo>
                    <a:pt x="1737413" y="101936"/>
                  </a:lnTo>
                  <a:lnTo>
                    <a:pt x="1758730" y="141209"/>
                  </a:lnTo>
                  <a:lnTo>
                    <a:pt x="1772202" y="184609"/>
                  </a:lnTo>
                  <a:lnTo>
                    <a:pt x="1776900" y="231205"/>
                  </a:lnTo>
                  <a:lnTo>
                    <a:pt x="1776900" y="1155995"/>
                  </a:lnTo>
                  <a:lnTo>
                    <a:pt x="1772202" y="1202590"/>
                  </a:lnTo>
                  <a:lnTo>
                    <a:pt x="1758730" y="1245990"/>
                  </a:lnTo>
                  <a:lnTo>
                    <a:pt x="1737413" y="1285263"/>
                  </a:lnTo>
                  <a:lnTo>
                    <a:pt x="1709181" y="1319481"/>
                  </a:lnTo>
                  <a:lnTo>
                    <a:pt x="1674963" y="1347713"/>
                  </a:lnTo>
                  <a:lnTo>
                    <a:pt x="1635690" y="1369030"/>
                  </a:lnTo>
                  <a:lnTo>
                    <a:pt x="1592290" y="1382502"/>
                  </a:lnTo>
                  <a:lnTo>
                    <a:pt x="1545695" y="1387200"/>
                  </a:lnTo>
                  <a:lnTo>
                    <a:pt x="231204" y="1387200"/>
                  </a:lnTo>
                  <a:lnTo>
                    <a:pt x="184609" y="1382502"/>
                  </a:lnTo>
                  <a:lnTo>
                    <a:pt x="141209" y="1369030"/>
                  </a:lnTo>
                  <a:lnTo>
                    <a:pt x="101936" y="1347713"/>
                  </a:lnTo>
                  <a:lnTo>
                    <a:pt x="67718" y="1319481"/>
                  </a:lnTo>
                  <a:lnTo>
                    <a:pt x="39486" y="1285263"/>
                  </a:lnTo>
                  <a:lnTo>
                    <a:pt x="18169" y="1245990"/>
                  </a:lnTo>
                  <a:lnTo>
                    <a:pt x="4697" y="1202590"/>
                  </a:lnTo>
                  <a:lnTo>
                    <a:pt x="0" y="1155995"/>
                  </a:lnTo>
                  <a:lnTo>
                    <a:pt x="0" y="231205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765581" y="3335528"/>
            <a:ext cx="1310640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Adesione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Manifesto</a:t>
            </a:r>
            <a:r>
              <a:rPr sz="90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Valori 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co-creazione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65581" y="3615944"/>
            <a:ext cx="1465580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Carta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Servizi.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985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Condivisione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ricerche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sull’evoluzione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domanda,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materiali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comunicazione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rassegna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stampa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45887" y="4850812"/>
            <a:ext cx="7729855" cy="822325"/>
            <a:chOff x="645887" y="4850812"/>
            <a:chExt cx="7729855" cy="822325"/>
          </a:xfrm>
        </p:grpSpPr>
        <p:sp>
          <p:nvSpPr>
            <p:cNvPr id="37" name="object 37"/>
            <p:cNvSpPr/>
            <p:nvPr/>
          </p:nvSpPr>
          <p:spPr>
            <a:xfrm>
              <a:off x="650649" y="4855574"/>
              <a:ext cx="7720330" cy="812800"/>
            </a:xfrm>
            <a:custGeom>
              <a:avLst/>
              <a:gdLst/>
              <a:ahLst/>
              <a:cxnLst/>
              <a:rect l="l" t="t" r="r" b="b"/>
              <a:pathLst>
                <a:path w="7720330" h="812800">
                  <a:moveTo>
                    <a:pt x="7584750" y="0"/>
                  </a:moveTo>
                  <a:lnTo>
                    <a:pt x="135449" y="0"/>
                  </a:lnTo>
                  <a:lnTo>
                    <a:pt x="92637" y="6905"/>
                  </a:lnTo>
                  <a:lnTo>
                    <a:pt x="55454" y="26134"/>
                  </a:lnTo>
                  <a:lnTo>
                    <a:pt x="26133" y="55455"/>
                  </a:lnTo>
                  <a:lnTo>
                    <a:pt x="6905" y="92637"/>
                  </a:lnTo>
                  <a:lnTo>
                    <a:pt x="0" y="135450"/>
                  </a:lnTo>
                  <a:lnTo>
                    <a:pt x="0" y="677250"/>
                  </a:lnTo>
                  <a:lnTo>
                    <a:pt x="6905" y="720063"/>
                  </a:lnTo>
                  <a:lnTo>
                    <a:pt x="26133" y="757245"/>
                  </a:lnTo>
                  <a:lnTo>
                    <a:pt x="55454" y="786566"/>
                  </a:lnTo>
                  <a:lnTo>
                    <a:pt x="92637" y="805794"/>
                  </a:lnTo>
                  <a:lnTo>
                    <a:pt x="135449" y="812700"/>
                  </a:lnTo>
                  <a:lnTo>
                    <a:pt x="7584750" y="812700"/>
                  </a:lnTo>
                  <a:lnTo>
                    <a:pt x="7627562" y="805794"/>
                  </a:lnTo>
                  <a:lnTo>
                    <a:pt x="7664744" y="786566"/>
                  </a:lnTo>
                  <a:lnTo>
                    <a:pt x="7694065" y="757245"/>
                  </a:lnTo>
                  <a:lnTo>
                    <a:pt x="7713294" y="720063"/>
                  </a:lnTo>
                  <a:lnTo>
                    <a:pt x="7720199" y="677250"/>
                  </a:lnTo>
                  <a:lnTo>
                    <a:pt x="7720199" y="135450"/>
                  </a:lnTo>
                  <a:lnTo>
                    <a:pt x="7713294" y="92637"/>
                  </a:lnTo>
                  <a:lnTo>
                    <a:pt x="7694065" y="55455"/>
                  </a:lnTo>
                  <a:lnTo>
                    <a:pt x="7664744" y="26134"/>
                  </a:lnTo>
                  <a:lnTo>
                    <a:pt x="7627562" y="6905"/>
                  </a:lnTo>
                  <a:lnTo>
                    <a:pt x="7584750" y="0"/>
                  </a:lnTo>
                  <a:close/>
                </a:path>
              </a:pathLst>
            </a:custGeom>
            <a:solidFill>
              <a:srgbClr val="CF1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50649" y="4855574"/>
              <a:ext cx="7720330" cy="812800"/>
            </a:xfrm>
            <a:custGeom>
              <a:avLst/>
              <a:gdLst/>
              <a:ahLst/>
              <a:cxnLst/>
              <a:rect l="l" t="t" r="r" b="b"/>
              <a:pathLst>
                <a:path w="7720330" h="812800">
                  <a:moveTo>
                    <a:pt x="0" y="135450"/>
                  </a:moveTo>
                  <a:lnTo>
                    <a:pt x="6905" y="92637"/>
                  </a:lnTo>
                  <a:lnTo>
                    <a:pt x="26133" y="55454"/>
                  </a:lnTo>
                  <a:lnTo>
                    <a:pt x="55454" y="26133"/>
                  </a:lnTo>
                  <a:lnTo>
                    <a:pt x="92637" y="6905"/>
                  </a:lnTo>
                  <a:lnTo>
                    <a:pt x="135449" y="0"/>
                  </a:lnTo>
                  <a:lnTo>
                    <a:pt x="7584750" y="0"/>
                  </a:lnTo>
                  <a:lnTo>
                    <a:pt x="7627562" y="6905"/>
                  </a:lnTo>
                  <a:lnTo>
                    <a:pt x="7664745" y="26133"/>
                  </a:lnTo>
                  <a:lnTo>
                    <a:pt x="7694066" y="55454"/>
                  </a:lnTo>
                  <a:lnTo>
                    <a:pt x="7713294" y="92637"/>
                  </a:lnTo>
                  <a:lnTo>
                    <a:pt x="7720200" y="135450"/>
                  </a:lnTo>
                  <a:lnTo>
                    <a:pt x="7720200" y="677250"/>
                  </a:lnTo>
                  <a:lnTo>
                    <a:pt x="7713294" y="720062"/>
                  </a:lnTo>
                  <a:lnTo>
                    <a:pt x="7694066" y="757245"/>
                  </a:lnTo>
                  <a:lnTo>
                    <a:pt x="7664745" y="786566"/>
                  </a:lnTo>
                  <a:lnTo>
                    <a:pt x="7627562" y="805794"/>
                  </a:lnTo>
                  <a:lnTo>
                    <a:pt x="7584750" y="812700"/>
                  </a:lnTo>
                  <a:lnTo>
                    <a:pt x="135449" y="812700"/>
                  </a:lnTo>
                  <a:lnTo>
                    <a:pt x="92637" y="805794"/>
                  </a:lnTo>
                  <a:lnTo>
                    <a:pt x="55454" y="786566"/>
                  </a:lnTo>
                  <a:lnTo>
                    <a:pt x="26133" y="757245"/>
                  </a:lnTo>
                  <a:lnTo>
                    <a:pt x="6905" y="720062"/>
                  </a:lnTo>
                  <a:lnTo>
                    <a:pt x="0" y="677250"/>
                  </a:lnTo>
                  <a:lnTo>
                    <a:pt x="0" y="135450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2420809" y="4961128"/>
            <a:ext cx="4178935" cy="563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PERCORSO</a:t>
            </a:r>
            <a:r>
              <a:rPr sz="13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PARTECIPATO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13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CO-PROGETTAZIONE</a:t>
            </a:r>
            <a:r>
              <a:rPr sz="13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ATTIVA</a:t>
            </a:r>
            <a:endParaRPr sz="13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3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Laboratori</a:t>
            </a:r>
            <a:r>
              <a:rPr sz="11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offline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online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sullo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studio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domanda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1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buone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pratiche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Sviluppo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delle</a:t>
            </a:r>
            <a:r>
              <a:rPr sz="11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nuove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offerte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mix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prodotti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travel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designer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4574456" y="1839099"/>
            <a:ext cx="1786889" cy="1244600"/>
            <a:chOff x="4574456" y="1839099"/>
            <a:chExt cx="1786889" cy="1244600"/>
          </a:xfrm>
        </p:grpSpPr>
        <p:sp>
          <p:nvSpPr>
            <p:cNvPr id="41" name="object 41"/>
            <p:cNvSpPr/>
            <p:nvPr/>
          </p:nvSpPr>
          <p:spPr>
            <a:xfrm>
              <a:off x="4579218" y="1843862"/>
              <a:ext cx="1777364" cy="1235075"/>
            </a:xfrm>
            <a:custGeom>
              <a:avLst/>
              <a:gdLst/>
              <a:ahLst/>
              <a:cxnLst/>
              <a:rect l="l" t="t" r="r" b="b"/>
              <a:pathLst>
                <a:path w="1777364" h="1235075">
                  <a:moveTo>
                    <a:pt x="1571146" y="0"/>
                  </a:moveTo>
                  <a:lnTo>
                    <a:pt x="205753" y="0"/>
                  </a:lnTo>
                  <a:lnTo>
                    <a:pt x="158576" y="5434"/>
                  </a:lnTo>
                  <a:lnTo>
                    <a:pt x="115268" y="20913"/>
                  </a:lnTo>
                  <a:lnTo>
                    <a:pt x="77065" y="45201"/>
                  </a:lnTo>
                  <a:lnTo>
                    <a:pt x="45201" y="77065"/>
                  </a:lnTo>
                  <a:lnTo>
                    <a:pt x="20913" y="115268"/>
                  </a:lnTo>
                  <a:lnTo>
                    <a:pt x="5434" y="158576"/>
                  </a:lnTo>
                  <a:lnTo>
                    <a:pt x="0" y="205753"/>
                  </a:lnTo>
                  <a:lnTo>
                    <a:pt x="0" y="1028745"/>
                  </a:lnTo>
                  <a:lnTo>
                    <a:pt x="5434" y="1075923"/>
                  </a:lnTo>
                  <a:lnTo>
                    <a:pt x="20913" y="1119230"/>
                  </a:lnTo>
                  <a:lnTo>
                    <a:pt x="45201" y="1157434"/>
                  </a:lnTo>
                  <a:lnTo>
                    <a:pt x="77065" y="1189297"/>
                  </a:lnTo>
                  <a:lnTo>
                    <a:pt x="115268" y="1213586"/>
                  </a:lnTo>
                  <a:lnTo>
                    <a:pt x="158576" y="1229065"/>
                  </a:lnTo>
                  <a:lnTo>
                    <a:pt x="205753" y="1234499"/>
                  </a:lnTo>
                  <a:lnTo>
                    <a:pt x="1571146" y="1234499"/>
                  </a:lnTo>
                  <a:lnTo>
                    <a:pt x="1618323" y="1229065"/>
                  </a:lnTo>
                  <a:lnTo>
                    <a:pt x="1661631" y="1213586"/>
                  </a:lnTo>
                  <a:lnTo>
                    <a:pt x="1699834" y="1189297"/>
                  </a:lnTo>
                  <a:lnTo>
                    <a:pt x="1731698" y="1157434"/>
                  </a:lnTo>
                  <a:lnTo>
                    <a:pt x="1755987" y="1119230"/>
                  </a:lnTo>
                  <a:lnTo>
                    <a:pt x="1771466" y="1075923"/>
                  </a:lnTo>
                  <a:lnTo>
                    <a:pt x="1776900" y="1028745"/>
                  </a:lnTo>
                  <a:lnTo>
                    <a:pt x="1776900" y="205753"/>
                  </a:lnTo>
                  <a:lnTo>
                    <a:pt x="1771466" y="158576"/>
                  </a:lnTo>
                  <a:lnTo>
                    <a:pt x="1755987" y="115268"/>
                  </a:lnTo>
                  <a:lnTo>
                    <a:pt x="1731698" y="77065"/>
                  </a:lnTo>
                  <a:lnTo>
                    <a:pt x="1699834" y="45201"/>
                  </a:lnTo>
                  <a:lnTo>
                    <a:pt x="1661631" y="20913"/>
                  </a:lnTo>
                  <a:lnTo>
                    <a:pt x="1618323" y="5434"/>
                  </a:lnTo>
                  <a:lnTo>
                    <a:pt x="1571146" y="0"/>
                  </a:lnTo>
                  <a:close/>
                </a:path>
              </a:pathLst>
            </a:custGeom>
            <a:solidFill>
              <a:srgbClr val="CF1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579218" y="1843862"/>
              <a:ext cx="1777364" cy="1235075"/>
            </a:xfrm>
            <a:custGeom>
              <a:avLst/>
              <a:gdLst/>
              <a:ahLst/>
              <a:cxnLst/>
              <a:rect l="l" t="t" r="r" b="b"/>
              <a:pathLst>
                <a:path w="1777364" h="1235075">
                  <a:moveTo>
                    <a:pt x="0" y="205754"/>
                  </a:moveTo>
                  <a:lnTo>
                    <a:pt x="5434" y="158576"/>
                  </a:lnTo>
                  <a:lnTo>
                    <a:pt x="20913" y="115268"/>
                  </a:lnTo>
                  <a:lnTo>
                    <a:pt x="45201" y="77065"/>
                  </a:lnTo>
                  <a:lnTo>
                    <a:pt x="77065" y="45201"/>
                  </a:lnTo>
                  <a:lnTo>
                    <a:pt x="115268" y="20913"/>
                  </a:lnTo>
                  <a:lnTo>
                    <a:pt x="158576" y="5434"/>
                  </a:lnTo>
                  <a:lnTo>
                    <a:pt x="205754" y="0"/>
                  </a:lnTo>
                  <a:lnTo>
                    <a:pt x="1571146" y="0"/>
                  </a:lnTo>
                  <a:lnTo>
                    <a:pt x="1618323" y="5434"/>
                  </a:lnTo>
                  <a:lnTo>
                    <a:pt x="1661631" y="20913"/>
                  </a:lnTo>
                  <a:lnTo>
                    <a:pt x="1699834" y="45201"/>
                  </a:lnTo>
                  <a:lnTo>
                    <a:pt x="1731698" y="77065"/>
                  </a:lnTo>
                  <a:lnTo>
                    <a:pt x="1755986" y="115268"/>
                  </a:lnTo>
                  <a:lnTo>
                    <a:pt x="1771465" y="158576"/>
                  </a:lnTo>
                  <a:lnTo>
                    <a:pt x="1776900" y="205754"/>
                  </a:lnTo>
                  <a:lnTo>
                    <a:pt x="1776900" y="1028745"/>
                  </a:lnTo>
                  <a:lnTo>
                    <a:pt x="1771465" y="1075922"/>
                  </a:lnTo>
                  <a:lnTo>
                    <a:pt x="1755986" y="1119231"/>
                  </a:lnTo>
                  <a:lnTo>
                    <a:pt x="1731698" y="1157434"/>
                  </a:lnTo>
                  <a:lnTo>
                    <a:pt x="1699834" y="1189298"/>
                  </a:lnTo>
                  <a:lnTo>
                    <a:pt x="1661631" y="1213586"/>
                  </a:lnTo>
                  <a:lnTo>
                    <a:pt x="1618323" y="1229065"/>
                  </a:lnTo>
                  <a:lnTo>
                    <a:pt x="1571146" y="1234500"/>
                  </a:lnTo>
                  <a:lnTo>
                    <a:pt x="205754" y="1234500"/>
                  </a:lnTo>
                  <a:lnTo>
                    <a:pt x="158576" y="1229065"/>
                  </a:lnTo>
                  <a:lnTo>
                    <a:pt x="115268" y="1213586"/>
                  </a:lnTo>
                  <a:lnTo>
                    <a:pt x="77065" y="1189298"/>
                  </a:lnTo>
                  <a:lnTo>
                    <a:pt x="45201" y="1157434"/>
                  </a:lnTo>
                  <a:lnTo>
                    <a:pt x="20913" y="1119231"/>
                  </a:lnTo>
                  <a:lnTo>
                    <a:pt x="5434" y="1075922"/>
                  </a:lnTo>
                  <a:lnTo>
                    <a:pt x="0" y="1028745"/>
                  </a:lnTo>
                  <a:lnTo>
                    <a:pt x="0" y="205754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718207" y="1969515"/>
            <a:ext cx="14395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COMUNICAZIONE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MEDIA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RELATION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718207" y="2426715"/>
            <a:ext cx="13392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Progettazione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linee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guida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718207" y="2579115"/>
            <a:ext cx="1246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tematiche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endParaRPr sz="1000" dirty="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574462" y="3197612"/>
            <a:ext cx="1786889" cy="672465"/>
            <a:chOff x="4574462" y="3197612"/>
            <a:chExt cx="1786889" cy="672465"/>
          </a:xfrm>
        </p:grpSpPr>
        <p:sp>
          <p:nvSpPr>
            <p:cNvPr id="47" name="object 47"/>
            <p:cNvSpPr/>
            <p:nvPr/>
          </p:nvSpPr>
          <p:spPr>
            <a:xfrm>
              <a:off x="4579225" y="3202374"/>
              <a:ext cx="1777364" cy="662940"/>
            </a:xfrm>
            <a:custGeom>
              <a:avLst/>
              <a:gdLst/>
              <a:ahLst/>
              <a:cxnLst/>
              <a:rect l="l" t="t" r="r" b="b"/>
              <a:pathLst>
                <a:path w="1777364" h="662939">
                  <a:moveTo>
                    <a:pt x="1666448" y="0"/>
                  </a:moveTo>
                  <a:lnTo>
                    <a:pt x="110451" y="0"/>
                  </a:lnTo>
                  <a:lnTo>
                    <a:pt x="67459" y="8679"/>
                  </a:lnTo>
                  <a:lnTo>
                    <a:pt x="32350" y="32350"/>
                  </a:lnTo>
                  <a:lnTo>
                    <a:pt x="8679" y="67459"/>
                  </a:lnTo>
                  <a:lnTo>
                    <a:pt x="0" y="110451"/>
                  </a:lnTo>
                  <a:lnTo>
                    <a:pt x="0" y="552248"/>
                  </a:lnTo>
                  <a:lnTo>
                    <a:pt x="8679" y="595240"/>
                  </a:lnTo>
                  <a:lnTo>
                    <a:pt x="32350" y="630349"/>
                  </a:lnTo>
                  <a:lnTo>
                    <a:pt x="67459" y="654020"/>
                  </a:lnTo>
                  <a:lnTo>
                    <a:pt x="110451" y="662699"/>
                  </a:lnTo>
                  <a:lnTo>
                    <a:pt x="1666448" y="662699"/>
                  </a:lnTo>
                  <a:lnTo>
                    <a:pt x="1709441" y="654020"/>
                  </a:lnTo>
                  <a:lnTo>
                    <a:pt x="1744549" y="630349"/>
                  </a:lnTo>
                  <a:lnTo>
                    <a:pt x="1768220" y="595240"/>
                  </a:lnTo>
                  <a:lnTo>
                    <a:pt x="1776900" y="552248"/>
                  </a:lnTo>
                  <a:lnTo>
                    <a:pt x="1776900" y="110451"/>
                  </a:lnTo>
                  <a:lnTo>
                    <a:pt x="1768220" y="67459"/>
                  </a:lnTo>
                  <a:lnTo>
                    <a:pt x="1744549" y="32350"/>
                  </a:lnTo>
                  <a:lnTo>
                    <a:pt x="1709441" y="8679"/>
                  </a:lnTo>
                  <a:lnTo>
                    <a:pt x="1666448" y="0"/>
                  </a:lnTo>
                  <a:close/>
                </a:path>
              </a:pathLst>
            </a:custGeom>
            <a:solidFill>
              <a:srgbClr val="E0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579225" y="3202374"/>
              <a:ext cx="1777364" cy="662940"/>
            </a:xfrm>
            <a:custGeom>
              <a:avLst/>
              <a:gdLst/>
              <a:ahLst/>
              <a:cxnLst/>
              <a:rect l="l" t="t" r="r" b="b"/>
              <a:pathLst>
                <a:path w="1777364" h="662939">
                  <a:moveTo>
                    <a:pt x="0" y="110451"/>
                  </a:moveTo>
                  <a:lnTo>
                    <a:pt x="8679" y="67459"/>
                  </a:lnTo>
                  <a:lnTo>
                    <a:pt x="32350" y="32350"/>
                  </a:lnTo>
                  <a:lnTo>
                    <a:pt x="67459" y="8679"/>
                  </a:lnTo>
                  <a:lnTo>
                    <a:pt x="110451" y="0"/>
                  </a:lnTo>
                  <a:lnTo>
                    <a:pt x="1666448" y="0"/>
                  </a:lnTo>
                  <a:lnTo>
                    <a:pt x="1709440" y="8679"/>
                  </a:lnTo>
                  <a:lnTo>
                    <a:pt x="1744549" y="32350"/>
                  </a:lnTo>
                  <a:lnTo>
                    <a:pt x="1768220" y="67459"/>
                  </a:lnTo>
                  <a:lnTo>
                    <a:pt x="1776900" y="110451"/>
                  </a:lnTo>
                  <a:lnTo>
                    <a:pt x="1776900" y="552248"/>
                  </a:lnTo>
                  <a:lnTo>
                    <a:pt x="1768220" y="595240"/>
                  </a:lnTo>
                  <a:lnTo>
                    <a:pt x="1744549" y="630349"/>
                  </a:lnTo>
                  <a:lnTo>
                    <a:pt x="1709440" y="654020"/>
                  </a:lnTo>
                  <a:lnTo>
                    <a:pt x="1666448" y="662700"/>
                  </a:lnTo>
                  <a:lnTo>
                    <a:pt x="110451" y="662700"/>
                  </a:lnTo>
                  <a:lnTo>
                    <a:pt x="67459" y="654020"/>
                  </a:lnTo>
                  <a:lnTo>
                    <a:pt x="32350" y="630349"/>
                  </a:lnTo>
                  <a:lnTo>
                    <a:pt x="8679" y="595240"/>
                  </a:lnTo>
                  <a:lnTo>
                    <a:pt x="0" y="552248"/>
                  </a:lnTo>
                  <a:lnTo>
                    <a:pt x="0" y="110451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690300" y="3302000"/>
            <a:ext cx="1311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Attività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comunicazione</a:t>
            </a:r>
            <a:r>
              <a:rPr sz="90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realizzazione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materiale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690300" y="3579367"/>
            <a:ext cx="14757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dedicato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(nuovi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atlanti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guide)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6589268" y="1839099"/>
            <a:ext cx="1786889" cy="1244600"/>
            <a:chOff x="6589268" y="1839099"/>
            <a:chExt cx="1786889" cy="1244600"/>
          </a:xfrm>
        </p:grpSpPr>
        <p:sp>
          <p:nvSpPr>
            <p:cNvPr id="52" name="object 52"/>
            <p:cNvSpPr/>
            <p:nvPr/>
          </p:nvSpPr>
          <p:spPr>
            <a:xfrm>
              <a:off x="6594030" y="1843862"/>
              <a:ext cx="1777364" cy="1235075"/>
            </a:xfrm>
            <a:custGeom>
              <a:avLst/>
              <a:gdLst/>
              <a:ahLst/>
              <a:cxnLst/>
              <a:rect l="l" t="t" r="r" b="b"/>
              <a:pathLst>
                <a:path w="1777365" h="1235075">
                  <a:moveTo>
                    <a:pt x="1571146" y="0"/>
                  </a:moveTo>
                  <a:lnTo>
                    <a:pt x="205755" y="0"/>
                  </a:lnTo>
                  <a:lnTo>
                    <a:pt x="158577" y="5434"/>
                  </a:lnTo>
                  <a:lnTo>
                    <a:pt x="115269" y="20913"/>
                  </a:lnTo>
                  <a:lnTo>
                    <a:pt x="77065" y="45201"/>
                  </a:lnTo>
                  <a:lnTo>
                    <a:pt x="45202" y="77065"/>
                  </a:lnTo>
                  <a:lnTo>
                    <a:pt x="20913" y="115268"/>
                  </a:lnTo>
                  <a:lnTo>
                    <a:pt x="5434" y="158576"/>
                  </a:lnTo>
                  <a:lnTo>
                    <a:pt x="0" y="205753"/>
                  </a:lnTo>
                  <a:lnTo>
                    <a:pt x="0" y="1028745"/>
                  </a:lnTo>
                  <a:lnTo>
                    <a:pt x="5434" y="1075923"/>
                  </a:lnTo>
                  <a:lnTo>
                    <a:pt x="20913" y="1119230"/>
                  </a:lnTo>
                  <a:lnTo>
                    <a:pt x="45202" y="1157434"/>
                  </a:lnTo>
                  <a:lnTo>
                    <a:pt x="77065" y="1189297"/>
                  </a:lnTo>
                  <a:lnTo>
                    <a:pt x="115269" y="1213586"/>
                  </a:lnTo>
                  <a:lnTo>
                    <a:pt x="158577" y="1229065"/>
                  </a:lnTo>
                  <a:lnTo>
                    <a:pt x="205755" y="1234499"/>
                  </a:lnTo>
                  <a:lnTo>
                    <a:pt x="1571146" y="1234499"/>
                  </a:lnTo>
                  <a:lnTo>
                    <a:pt x="1618323" y="1229065"/>
                  </a:lnTo>
                  <a:lnTo>
                    <a:pt x="1661631" y="1213586"/>
                  </a:lnTo>
                  <a:lnTo>
                    <a:pt x="1699834" y="1189297"/>
                  </a:lnTo>
                  <a:lnTo>
                    <a:pt x="1731698" y="1157434"/>
                  </a:lnTo>
                  <a:lnTo>
                    <a:pt x="1755987" y="1119230"/>
                  </a:lnTo>
                  <a:lnTo>
                    <a:pt x="1771466" y="1075923"/>
                  </a:lnTo>
                  <a:lnTo>
                    <a:pt x="1776900" y="1028745"/>
                  </a:lnTo>
                  <a:lnTo>
                    <a:pt x="1776900" y="205753"/>
                  </a:lnTo>
                  <a:lnTo>
                    <a:pt x="1771466" y="158576"/>
                  </a:lnTo>
                  <a:lnTo>
                    <a:pt x="1755987" y="115268"/>
                  </a:lnTo>
                  <a:lnTo>
                    <a:pt x="1731698" y="77065"/>
                  </a:lnTo>
                  <a:lnTo>
                    <a:pt x="1699834" y="45201"/>
                  </a:lnTo>
                  <a:lnTo>
                    <a:pt x="1661631" y="20913"/>
                  </a:lnTo>
                  <a:lnTo>
                    <a:pt x="1618323" y="5434"/>
                  </a:lnTo>
                  <a:lnTo>
                    <a:pt x="1571146" y="0"/>
                  </a:lnTo>
                  <a:close/>
                </a:path>
              </a:pathLst>
            </a:custGeom>
            <a:solidFill>
              <a:srgbClr val="CF1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594030" y="1843862"/>
              <a:ext cx="1777364" cy="1235075"/>
            </a:xfrm>
            <a:custGeom>
              <a:avLst/>
              <a:gdLst/>
              <a:ahLst/>
              <a:cxnLst/>
              <a:rect l="l" t="t" r="r" b="b"/>
              <a:pathLst>
                <a:path w="1777365" h="1235075">
                  <a:moveTo>
                    <a:pt x="0" y="205754"/>
                  </a:moveTo>
                  <a:lnTo>
                    <a:pt x="5434" y="158576"/>
                  </a:lnTo>
                  <a:lnTo>
                    <a:pt x="20913" y="115268"/>
                  </a:lnTo>
                  <a:lnTo>
                    <a:pt x="45201" y="77065"/>
                  </a:lnTo>
                  <a:lnTo>
                    <a:pt x="77065" y="45201"/>
                  </a:lnTo>
                  <a:lnTo>
                    <a:pt x="115268" y="20913"/>
                  </a:lnTo>
                  <a:lnTo>
                    <a:pt x="158576" y="5434"/>
                  </a:lnTo>
                  <a:lnTo>
                    <a:pt x="205754" y="0"/>
                  </a:lnTo>
                  <a:lnTo>
                    <a:pt x="1571146" y="0"/>
                  </a:lnTo>
                  <a:lnTo>
                    <a:pt x="1618323" y="5434"/>
                  </a:lnTo>
                  <a:lnTo>
                    <a:pt x="1661631" y="20913"/>
                  </a:lnTo>
                  <a:lnTo>
                    <a:pt x="1699834" y="45201"/>
                  </a:lnTo>
                  <a:lnTo>
                    <a:pt x="1731698" y="77065"/>
                  </a:lnTo>
                  <a:lnTo>
                    <a:pt x="1755986" y="115268"/>
                  </a:lnTo>
                  <a:lnTo>
                    <a:pt x="1771465" y="158576"/>
                  </a:lnTo>
                  <a:lnTo>
                    <a:pt x="1776900" y="205754"/>
                  </a:lnTo>
                  <a:lnTo>
                    <a:pt x="1776900" y="1028745"/>
                  </a:lnTo>
                  <a:lnTo>
                    <a:pt x="1771465" y="1075922"/>
                  </a:lnTo>
                  <a:lnTo>
                    <a:pt x="1755986" y="1119231"/>
                  </a:lnTo>
                  <a:lnTo>
                    <a:pt x="1731698" y="1157434"/>
                  </a:lnTo>
                  <a:lnTo>
                    <a:pt x="1699834" y="1189298"/>
                  </a:lnTo>
                  <a:lnTo>
                    <a:pt x="1661631" y="1213586"/>
                  </a:lnTo>
                  <a:lnTo>
                    <a:pt x="1618323" y="1229065"/>
                  </a:lnTo>
                  <a:lnTo>
                    <a:pt x="1571146" y="1234500"/>
                  </a:lnTo>
                  <a:lnTo>
                    <a:pt x="205754" y="1234500"/>
                  </a:lnTo>
                  <a:lnTo>
                    <a:pt x="158576" y="1229065"/>
                  </a:lnTo>
                  <a:lnTo>
                    <a:pt x="115268" y="1213586"/>
                  </a:lnTo>
                  <a:lnTo>
                    <a:pt x="77065" y="1189298"/>
                  </a:lnTo>
                  <a:lnTo>
                    <a:pt x="45201" y="1157434"/>
                  </a:lnTo>
                  <a:lnTo>
                    <a:pt x="20913" y="1119231"/>
                  </a:lnTo>
                  <a:lnTo>
                    <a:pt x="5434" y="1075922"/>
                  </a:lnTo>
                  <a:lnTo>
                    <a:pt x="0" y="1028745"/>
                  </a:lnTo>
                  <a:lnTo>
                    <a:pt x="0" y="205754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6733019" y="1969515"/>
            <a:ext cx="7734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MARKETING</a:t>
            </a:r>
            <a:r>
              <a:rPr sz="1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 PROMOZIONE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733019" y="2426715"/>
            <a:ext cx="13328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Promozione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integrata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733019" y="2579115"/>
            <a:ext cx="1176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prodotti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progetti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733019" y="2731515"/>
            <a:ext cx="405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speciali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6589256" y="3197611"/>
            <a:ext cx="1786889" cy="1397000"/>
            <a:chOff x="6589256" y="3197611"/>
            <a:chExt cx="1786889" cy="1397000"/>
          </a:xfrm>
        </p:grpSpPr>
        <p:sp>
          <p:nvSpPr>
            <p:cNvPr id="59" name="object 59"/>
            <p:cNvSpPr/>
            <p:nvPr/>
          </p:nvSpPr>
          <p:spPr>
            <a:xfrm>
              <a:off x="6594019" y="3202373"/>
              <a:ext cx="1777364" cy="1387475"/>
            </a:xfrm>
            <a:custGeom>
              <a:avLst/>
              <a:gdLst/>
              <a:ahLst/>
              <a:cxnLst/>
              <a:rect l="l" t="t" r="r" b="b"/>
              <a:pathLst>
                <a:path w="1777365" h="1387475">
                  <a:moveTo>
                    <a:pt x="1545695" y="0"/>
                  </a:moveTo>
                  <a:lnTo>
                    <a:pt x="231204" y="0"/>
                  </a:lnTo>
                  <a:lnTo>
                    <a:pt x="184608" y="4697"/>
                  </a:lnTo>
                  <a:lnTo>
                    <a:pt x="141209" y="18169"/>
                  </a:lnTo>
                  <a:lnTo>
                    <a:pt x="101935" y="39486"/>
                  </a:lnTo>
                  <a:lnTo>
                    <a:pt x="67718" y="67718"/>
                  </a:lnTo>
                  <a:lnTo>
                    <a:pt x="39486" y="101935"/>
                  </a:lnTo>
                  <a:lnTo>
                    <a:pt x="18169" y="141209"/>
                  </a:lnTo>
                  <a:lnTo>
                    <a:pt x="4697" y="184608"/>
                  </a:lnTo>
                  <a:lnTo>
                    <a:pt x="0" y="231204"/>
                  </a:lnTo>
                  <a:lnTo>
                    <a:pt x="0" y="1155994"/>
                  </a:lnTo>
                  <a:lnTo>
                    <a:pt x="4697" y="1202590"/>
                  </a:lnTo>
                  <a:lnTo>
                    <a:pt x="18169" y="1245990"/>
                  </a:lnTo>
                  <a:lnTo>
                    <a:pt x="39486" y="1285263"/>
                  </a:lnTo>
                  <a:lnTo>
                    <a:pt x="67718" y="1319481"/>
                  </a:lnTo>
                  <a:lnTo>
                    <a:pt x="101935" y="1347714"/>
                  </a:lnTo>
                  <a:lnTo>
                    <a:pt x="141209" y="1369031"/>
                  </a:lnTo>
                  <a:lnTo>
                    <a:pt x="184608" y="1382503"/>
                  </a:lnTo>
                  <a:lnTo>
                    <a:pt x="231204" y="1387200"/>
                  </a:lnTo>
                  <a:lnTo>
                    <a:pt x="1545695" y="1387200"/>
                  </a:lnTo>
                  <a:lnTo>
                    <a:pt x="1592291" y="1382503"/>
                  </a:lnTo>
                  <a:lnTo>
                    <a:pt x="1635690" y="1369031"/>
                  </a:lnTo>
                  <a:lnTo>
                    <a:pt x="1674964" y="1347714"/>
                  </a:lnTo>
                  <a:lnTo>
                    <a:pt x="1709181" y="1319481"/>
                  </a:lnTo>
                  <a:lnTo>
                    <a:pt x="1737414" y="1285263"/>
                  </a:lnTo>
                  <a:lnTo>
                    <a:pt x="1758730" y="1245990"/>
                  </a:lnTo>
                  <a:lnTo>
                    <a:pt x="1772202" y="1202590"/>
                  </a:lnTo>
                  <a:lnTo>
                    <a:pt x="1776900" y="1155994"/>
                  </a:lnTo>
                  <a:lnTo>
                    <a:pt x="1776900" y="231204"/>
                  </a:lnTo>
                  <a:lnTo>
                    <a:pt x="1772202" y="184608"/>
                  </a:lnTo>
                  <a:lnTo>
                    <a:pt x="1758730" y="141209"/>
                  </a:lnTo>
                  <a:lnTo>
                    <a:pt x="1737414" y="101935"/>
                  </a:lnTo>
                  <a:lnTo>
                    <a:pt x="1709181" y="67718"/>
                  </a:lnTo>
                  <a:lnTo>
                    <a:pt x="1674964" y="39486"/>
                  </a:lnTo>
                  <a:lnTo>
                    <a:pt x="1635690" y="18169"/>
                  </a:lnTo>
                  <a:lnTo>
                    <a:pt x="1592291" y="4697"/>
                  </a:lnTo>
                  <a:lnTo>
                    <a:pt x="1545695" y="0"/>
                  </a:lnTo>
                  <a:close/>
                </a:path>
              </a:pathLst>
            </a:custGeom>
            <a:solidFill>
              <a:srgbClr val="E0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594019" y="3202373"/>
              <a:ext cx="1777364" cy="1387475"/>
            </a:xfrm>
            <a:custGeom>
              <a:avLst/>
              <a:gdLst/>
              <a:ahLst/>
              <a:cxnLst/>
              <a:rect l="l" t="t" r="r" b="b"/>
              <a:pathLst>
                <a:path w="1777365" h="1387475">
                  <a:moveTo>
                    <a:pt x="0" y="231205"/>
                  </a:moveTo>
                  <a:lnTo>
                    <a:pt x="4697" y="184609"/>
                  </a:lnTo>
                  <a:lnTo>
                    <a:pt x="18169" y="141209"/>
                  </a:lnTo>
                  <a:lnTo>
                    <a:pt x="39486" y="101936"/>
                  </a:lnTo>
                  <a:lnTo>
                    <a:pt x="67718" y="67718"/>
                  </a:lnTo>
                  <a:lnTo>
                    <a:pt x="101936" y="39486"/>
                  </a:lnTo>
                  <a:lnTo>
                    <a:pt x="141209" y="18169"/>
                  </a:lnTo>
                  <a:lnTo>
                    <a:pt x="184609" y="4697"/>
                  </a:lnTo>
                  <a:lnTo>
                    <a:pt x="231204" y="0"/>
                  </a:lnTo>
                  <a:lnTo>
                    <a:pt x="1545695" y="0"/>
                  </a:lnTo>
                  <a:lnTo>
                    <a:pt x="1592290" y="4697"/>
                  </a:lnTo>
                  <a:lnTo>
                    <a:pt x="1635690" y="18169"/>
                  </a:lnTo>
                  <a:lnTo>
                    <a:pt x="1674963" y="39486"/>
                  </a:lnTo>
                  <a:lnTo>
                    <a:pt x="1709181" y="67718"/>
                  </a:lnTo>
                  <a:lnTo>
                    <a:pt x="1737413" y="101936"/>
                  </a:lnTo>
                  <a:lnTo>
                    <a:pt x="1758730" y="141209"/>
                  </a:lnTo>
                  <a:lnTo>
                    <a:pt x="1772202" y="184609"/>
                  </a:lnTo>
                  <a:lnTo>
                    <a:pt x="1776900" y="231205"/>
                  </a:lnTo>
                  <a:lnTo>
                    <a:pt x="1776900" y="1155995"/>
                  </a:lnTo>
                  <a:lnTo>
                    <a:pt x="1772202" y="1202590"/>
                  </a:lnTo>
                  <a:lnTo>
                    <a:pt x="1758730" y="1245990"/>
                  </a:lnTo>
                  <a:lnTo>
                    <a:pt x="1737413" y="1285263"/>
                  </a:lnTo>
                  <a:lnTo>
                    <a:pt x="1709181" y="1319481"/>
                  </a:lnTo>
                  <a:lnTo>
                    <a:pt x="1674963" y="1347713"/>
                  </a:lnTo>
                  <a:lnTo>
                    <a:pt x="1635690" y="1369030"/>
                  </a:lnTo>
                  <a:lnTo>
                    <a:pt x="1592290" y="1382502"/>
                  </a:lnTo>
                  <a:lnTo>
                    <a:pt x="1545695" y="1387200"/>
                  </a:lnTo>
                  <a:lnTo>
                    <a:pt x="231204" y="1387200"/>
                  </a:lnTo>
                  <a:lnTo>
                    <a:pt x="184609" y="1382502"/>
                  </a:lnTo>
                  <a:lnTo>
                    <a:pt x="141209" y="1369030"/>
                  </a:lnTo>
                  <a:lnTo>
                    <a:pt x="101936" y="1347713"/>
                  </a:lnTo>
                  <a:lnTo>
                    <a:pt x="67718" y="1319481"/>
                  </a:lnTo>
                  <a:lnTo>
                    <a:pt x="39486" y="1285263"/>
                  </a:lnTo>
                  <a:lnTo>
                    <a:pt x="18169" y="1245990"/>
                  </a:lnTo>
                  <a:lnTo>
                    <a:pt x="4697" y="1202590"/>
                  </a:lnTo>
                  <a:lnTo>
                    <a:pt x="0" y="1155995"/>
                  </a:lnTo>
                  <a:lnTo>
                    <a:pt x="0" y="231205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6740461" y="3335528"/>
            <a:ext cx="1428750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Campagne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promozione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mix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dell’offerta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co-progettata,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740461" y="3615944"/>
            <a:ext cx="1478280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partecipazioni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eventi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B2B,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partnership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strategiche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incontri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tra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operatori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settore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4586484" y="3950559"/>
            <a:ext cx="1786889" cy="643890"/>
            <a:chOff x="4586484" y="3950559"/>
            <a:chExt cx="1786889" cy="643890"/>
          </a:xfrm>
        </p:grpSpPr>
        <p:sp>
          <p:nvSpPr>
            <p:cNvPr id="64" name="object 64"/>
            <p:cNvSpPr/>
            <p:nvPr/>
          </p:nvSpPr>
          <p:spPr>
            <a:xfrm>
              <a:off x="4591246" y="3955322"/>
              <a:ext cx="1777364" cy="634365"/>
            </a:xfrm>
            <a:custGeom>
              <a:avLst/>
              <a:gdLst/>
              <a:ahLst/>
              <a:cxnLst/>
              <a:rect l="l" t="t" r="r" b="b"/>
              <a:pathLst>
                <a:path w="1777364" h="634364">
                  <a:moveTo>
                    <a:pt x="1671247" y="0"/>
                  </a:moveTo>
                  <a:lnTo>
                    <a:pt x="105652" y="0"/>
                  </a:lnTo>
                  <a:lnTo>
                    <a:pt x="64527" y="8302"/>
                  </a:lnTo>
                  <a:lnTo>
                    <a:pt x="30944" y="30944"/>
                  </a:lnTo>
                  <a:lnTo>
                    <a:pt x="8302" y="64527"/>
                  </a:lnTo>
                  <a:lnTo>
                    <a:pt x="0" y="105652"/>
                  </a:lnTo>
                  <a:lnTo>
                    <a:pt x="0" y="528247"/>
                  </a:lnTo>
                  <a:lnTo>
                    <a:pt x="8302" y="569372"/>
                  </a:lnTo>
                  <a:lnTo>
                    <a:pt x="30944" y="602955"/>
                  </a:lnTo>
                  <a:lnTo>
                    <a:pt x="64527" y="625597"/>
                  </a:lnTo>
                  <a:lnTo>
                    <a:pt x="105652" y="633900"/>
                  </a:lnTo>
                  <a:lnTo>
                    <a:pt x="1671247" y="633900"/>
                  </a:lnTo>
                  <a:lnTo>
                    <a:pt x="1712372" y="625597"/>
                  </a:lnTo>
                  <a:lnTo>
                    <a:pt x="1745955" y="602955"/>
                  </a:lnTo>
                  <a:lnTo>
                    <a:pt x="1768597" y="569372"/>
                  </a:lnTo>
                  <a:lnTo>
                    <a:pt x="1776900" y="528247"/>
                  </a:lnTo>
                  <a:lnTo>
                    <a:pt x="1776900" y="105652"/>
                  </a:lnTo>
                  <a:lnTo>
                    <a:pt x="1768597" y="64527"/>
                  </a:lnTo>
                  <a:lnTo>
                    <a:pt x="1745955" y="30944"/>
                  </a:lnTo>
                  <a:lnTo>
                    <a:pt x="1712372" y="8302"/>
                  </a:lnTo>
                  <a:lnTo>
                    <a:pt x="1671247" y="0"/>
                  </a:lnTo>
                  <a:close/>
                </a:path>
              </a:pathLst>
            </a:custGeom>
            <a:solidFill>
              <a:srgbClr val="E0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591246" y="3955322"/>
              <a:ext cx="1777364" cy="634365"/>
            </a:xfrm>
            <a:custGeom>
              <a:avLst/>
              <a:gdLst/>
              <a:ahLst/>
              <a:cxnLst/>
              <a:rect l="l" t="t" r="r" b="b"/>
              <a:pathLst>
                <a:path w="1777364" h="634364">
                  <a:moveTo>
                    <a:pt x="0" y="105652"/>
                  </a:moveTo>
                  <a:lnTo>
                    <a:pt x="8302" y="64527"/>
                  </a:lnTo>
                  <a:lnTo>
                    <a:pt x="30944" y="30944"/>
                  </a:lnTo>
                  <a:lnTo>
                    <a:pt x="64527" y="8302"/>
                  </a:lnTo>
                  <a:lnTo>
                    <a:pt x="105652" y="0"/>
                  </a:lnTo>
                  <a:lnTo>
                    <a:pt x="1671248" y="0"/>
                  </a:lnTo>
                  <a:lnTo>
                    <a:pt x="1712372" y="8302"/>
                  </a:lnTo>
                  <a:lnTo>
                    <a:pt x="1745955" y="30944"/>
                  </a:lnTo>
                  <a:lnTo>
                    <a:pt x="1768597" y="64527"/>
                  </a:lnTo>
                  <a:lnTo>
                    <a:pt x="1776900" y="105652"/>
                  </a:lnTo>
                  <a:lnTo>
                    <a:pt x="1776900" y="528247"/>
                  </a:lnTo>
                  <a:lnTo>
                    <a:pt x="1768597" y="569372"/>
                  </a:lnTo>
                  <a:lnTo>
                    <a:pt x="1745955" y="602955"/>
                  </a:lnTo>
                  <a:lnTo>
                    <a:pt x="1712372" y="625597"/>
                  </a:lnTo>
                  <a:lnTo>
                    <a:pt x="1671248" y="633900"/>
                  </a:lnTo>
                  <a:lnTo>
                    <a:pt x="105652" y="633900"/>
                  </a:lnTo>
                  <a:lnTo>
                    <a:pt x="64527" y="625597"/>
                  </a:lnTo>
                  <a:lnTo>
                    <a:pt x="30944" y="602955"/>
                  </a:lnTo>
                  <a:lnTo>
                    <a:pt x="8302" y="569372"/>
                  </a:lnTo>
                  <a:lnTo>
                    <a:pt x="0" y="528247"/>
                  </a:lnTo>
                  <a:lnTo>
                    <a:pt x="0" y="105652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4700916" y="4051807"/>
            <a:ext cx="1542415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Azioni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comunicazione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verticali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sui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tematismi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progetti</a:t>
            </a:r>
            <a:r>
              <a:rPr sz="9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speciali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645888" y="1839089"/>
            <a:ext cx="1786889" cy="1244600"/>
            <a:chOff x="645888" y="1839089"/>
            <a:chExt cx="1786889" cy="1244600"/>
          </a:xfrm>
        </p:grpSpPr>
        <p:sp>
          <p:nvSpPr>
            <p:cNvPr id="68" name="object 68"/>
            <p:cNvSpPr/>
            <p:nvPr/>
          </p:nvSpPr>
          <p:spPr>
            <a:xfrm>
              <a:off x="650650" y="1843851"/>
              <a:ext cx="1777364" cy="1235075"/>
            </a:xfrm>
            <a:custGeom>
              <a:avLst/>
              <a:gdLst/>
              <a:ahLst/>
              <a:cxnLst/>
              <a:rect l="l" t="t" r="r" b="b"/>
              <a:pathLst>
                <a:path w="1777364" h="1235075">
                  <a:moveTo>
                    <a:pt x="1571145" y="0"/>
                  </a:moveTo>
                  <a:lnTo>
                    <a:pt x="205754" y="0"/>
                  </a:lnTo>
                  <a:lnTo>
                    <a:pt x="158576" y="5434"/>
                  </a:lnTo>
                  <a:lnTo>
                    <a:pt x="115268" y="20913"/>
                  </a:lnTo>
                  <a:lnTo>
                    <a:pt x="77065" y="45201"/>
                  </a:lnTo>
                  <a:lnTo>
                    <a:pt x="45201" y="77065"/>
                  </a:lnTo>
                  <a:lnTo>
                    <a:pt x="20913" y="115268"/>
                  </a:lnTo>
                  <a:lnTo>
                    <a:pt x="5434" y="158576"/>
                  </a:lnTo>
                  <a:lnTo>
                    <a:pt x="0" y="205753"/>
                  </a:lnTo>
                  <a:lnTo>
                    <a:pt x="0" y="1028745"/>
                  </a:lnTo>
                  <a:lnTo>
                    <a:pt x="5434" y="1075923"/>
                  </a:lnTo>
                  <a:lnTo>
                    <a:pt x="20913" y="1119230"/>
                  </a:lnTo>
                  <a:lnTo>
                    <a:pt x="45201" y="1157434"/>
                  </a:lnTo>
                  <a:lnTo>
                    <a:pt x="77065" y="1189297"/>
                  </a:lnTo>
                  <a:lnTo>
                    <a:pt x="115268" y="1213586"/>
                  </a:lnTo>
                  <a:lnTo>
                    <a:pt x="158576" y="1229065"/>
                  </a:lnTo>
                  <a:lnTo>
                    <a:pt x="205754" y="1234499"/>
                  </a:lnTo>
                  <a:lnTo>
                    <a:pt x="1571145" y="1234499"/>
                  </a:lnTo>
                  <a:lnTo>
                    <a:pt x="1618322" y="1229065"/>
                  </a:lnTo>
                  <a:lnTo>
                    <a:pt x="1661630" y="1213586"/>
                  </a:lnTo>
                  <a:lnTo>
                    <a:pt x="1699833" y="1189297"/>
                  </a:lnTo>
                  <a:lnTo>
                    <a:pt x="1731697" y="1157434"/>
                  </a:lnTo>
                  <a:lnTo>
                    <a:pt x="1755986" y="1119230"/>
                  </a:lnTo>
                  <a:lnTo>
                    <a:pt x="1771465" y="1075923"/>
                  </a:lnTo>
                  <a:lnTo>
                    <a:pt x="1776899" y="1028745"/>
                  </a:lnTo>
                  <a:lnTo>
                    <a:pt x="1776899" y="205753"/>
                  </a:lnTo>
                  <a:lnTo>
                    <a:pt x="1771465" y="158576"/>
                  </a:lnTo>
                  <a:lnTo>
                    <a:pt x="1755986" y="115268"/>
                  </a:lnTo>
                  <a:lnTo>
                    <a:pt x="1731697" y="77065"/>
                  </a:lnTo>
                  <a:lnTo>
                    <a:pt x="1699833" y="45201"/>
                  </a:lnTo>
                  <a:lnTo>
                    <a:pt x="1661630" y="20913"/>
                  </a:lnTo>
                  <a:lnTo>
                    <a:pt x="1618322" y="5434"/>
                  </a:lnTo>
                  <a:lnTo>
                    <a:pt x="1571145" y="0"/>
                  </a:lnTo>
                  <a:close/>
                </a:path>
              </a:pathLst>
            </a:custGeom>
            <a:solidFill>
              <a:srgbClr val="CF1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50650" y="1843851"/>
              <a:ext cx="1777364" cy="1235075"/>
            </a:xfrm>
            <a:custGeom>
              <a:avLst/>
              <a:gdLst/>
              <a:ahLst/>
              <a:cxnLst/>
              <a:rect l="l" t="t" r="r" b="b"/>
              <a:pathLst>
                <a:path w="1777364" h="1235075">
                  <a:moveTo>
                    <a:pt x="0" y="205754"/>
                  </a:moveTo>
                  <a:lnTo>
                    <a:pt x="5434" y="158576"/>
                  </a:lnTo>
                  <a:lnTo>
                    <a:pt x="20913" y="115268"/>
                  </a:lnTo>
                  <a:lnTo>
                    <a:pt x="45201" y="77065"/>
                  </a:lnTo>
                  <a:lnTo>
                    <a:pt x="77065" y="45201"/>
                  </a:lnTo>
                  <a:lnTo>
                    <a:pt x="115268" y="20913"/>
                  </a:lnTo>
                  <a:lnTo>
                    <a:pt x="158576" y="5434"/>
                  </a:lnTo>
                  <a:lnTo>
                    <a:pt x="205754" y="0"/>
                  </a:lnTo>
                  <a:lnTo>
                    <a:pt x="1571146" y="0"/>
                  </a:lnTo>
                  <a:lnTo>
                    <a:pt x="1618323" y="5434"/>
                  </a:lnTo>
                  <a:lnTo>
                    <a:pt x="1661631" y="20913"/>
                  </a:lnTo>
                  <a:lnTo>
                    <a:pt x="1699834" y="45201"/>
                  </a:lnTo>
                  <a:lnTo>
                    <a:pt x="1731698" y="77065"/>
                  </a:lnTo>
                  <a:lnTo>
                    <a:pt x="1755986" y="115268"/>
                  </a:lnTo>
                  <a:lnTo>
                    <a:pt x="1771465" y="158576"/>
                  </a:lnTo>
                  <a:lnTo>
                    <a:pt x="1776900" y="205754"/>
                  </a:lnTo>
                  <a:lnTo>
                    <a:pt x="1776900" y="1028745"/>
                  </a:lnTo>
                  <a:lnTo>
                    <a:pt x="1771465" y="1075922"/>
                  </a:lnTo>
                  <a:lnTo>
                    <a:pt x="1755986" y="1119231"/>
                  </a:lnTo>
                  <a:lnTo>
                    <a:pt x="1731698" y="1157434"/>
                  </a:lnTo>
                  <a:lnTo>
                    <a:pt x="1699834" y="1189298"/>
                  </a:lnTo>
                  <a:lnTo>
                    <a:pt x="1661631" y="1213586"/>
                  </a:lnTo>
                  <a:lnTo>
                    <a:pt x="1618323" y="1229065"/>
                  </a:lnTo>
                  <a:lnTo>
                    <a:pt x="1571146" y="1234500"/>
                  </a:lnTo>
                  <a:lnTo>
                    <a:pt x="205754" y="1234500"/>
                  </a:lnTo>
                  <a:lnTo>
                    <a:pt x="158576" y="1229065"/>
                  </a:lnTo>
                  <a:lnTo>
                    <a:pt x="115268" y="1213586"/>
                  </a:lnTo>
                  <a:lnTo>
                    <a:pt x="77065" y="1189298"/>
                  </a:lnTo>
                  <a:lnTo>
                    <a:pt x="45201" y="1157434"/>
                  </a:lnTo>
                  <a:lnTo>
                    <a:pt x="20913" y="1119231"/>
                  </a:lnTo>
                  <a:lnTo>
                    <a:pt x="5434" y="1075922"/>
                  </a:lnTo>
                  <a:lnTo>
                    <a:pt x="0" y="1028745"/>
                  </a:lnTo>
                  <a:lnTo>
                    <a:pt x="0" y="205754"/>
                  </a:lnTo>
                  <a:close/>
                </a:path>
              </a:pathLst>
            </a:custGeom>
            <a:ln w="952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789639" y="1969515"/>
            <a:ext cx="1121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COINVOLGIMENTO</a:t>
            </a:r>
            <a:r>
              <a:rPr sz="100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 SENSIBILIZZAZIONE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71" name="object 71"/>
          <p:cNvSpPr txBox="1"/>
          <p:nvPr/>
        </p:nvSpPr>
        <p:spPr>
          <a:xfrm>
            <a:off x="789639" y="2426715"/>
            <a:ext cx="1326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Ambiti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turistici,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operatori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89639" y="2579115"/>
            <a:ext cx="1084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privati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stakeholder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269525" y="1521999"/>
            <a:ext cx="416559" cy="321945"/>
          </a:xfrm>
          <a:prstGeom prst="rect">
            <a:avLst/>
          </a:prstGeom>
          <a:solidFill>
            <a:srgbClr val="CF181F"/>
          </a:solidFill>
        </p:spPr>
        <p:txBody>
          <a:bodyPr vert="horz" wrap="square" lIns="0" tIns="273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600" spc="-50" dirty="0"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246349" y="1521999"/>
            <a:ext cx="416559" cy="321945"/>
          </a:xfrm>
          <a:prstGeom prst="rect">
            <a:avLst/>
          </a:prstGeom>
          <a:solidFill>
            <a:srgbClr val="CF181F"/>
          </a:solidFill>
        </p:spPr>
        <p:txBody>
          <a:bodyPr vert="horz" wrap="square" lIns="0" tIns="273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600" spc="-50" dirty="0"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286999" y="1521999"/>
            <a:ext cx="416559" cy="321945"/>
          </a:xfrm>
          <a:prstGeom prst="rect">
            <a:avLst/>
          </a:prstGeom>
          <a:solidFill>
            <a:srgbClr val="CF181F"/>
          </a:solidFill>
        </p:spPr>
        <p:txBody>
          <a:bodyPr vert="horz" wrap="square" lIns="0" tIns="273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600" spc="-50" dirty="0"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274424" y="1521999"/>
            <a:ext cx="416559" cy="321945"/>
          </a:xfrm>
          <a:prstGeom prst="rect">
            <a:avLst/>
          </a:prstGeom>
          <a:solidFill>
            <a:srgbClr val="CF181F"/>
          </a:solidFill>
        </p:spPr>
        <p:txBody>
          <a:bodyPr vert="horz" wrap="square" lIns="0" tIns="273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600" spc="-50" dirty="0"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799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668D6-B069-FFB8-2041-FFFD2B623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>
            <a:extLst>
              <a:ext uri="{FF2B5EF4-FFF2-40B4-BE49-F238E27FC236}">
                <a16:creationId xmlns:a16="http://schemas.microsoft.com/office/drawing/2014/main" id="{45891086-D836-2F91-F32A-7E596B2B3C9B}"/>
              </a:ext>
            </a:extLst>
          </p:cNvPr>
          <p:cNvSpPr txBox="1"/>
          <p:nvPr/>
        </p:nvSpPr>
        <p:spPr>
          <a:xfrm>
            <a:off x="420556" y="91947"/>
            <a:ext cx="61791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dirty="0">
                <a:latin typeface="Calibri"/>
                <a:cs typeface="Calibri"/>
              </a:rPr>
              <a:t>Cross </a:t>
            </a:r>
            <a:r>
              <a:rPr lang="it-IT" sz="1600" dirty="0" err="1">
                <a:latin typeface="Calibri"/>
                <a:cs typeface="Calibri"/>
              </a:rPr>
              <a:t>Tuscany</a:t>
            </a:r>
            <a:r>
              <a:rPr lang="it-IT" sz="1600" dirty="0">
                <a:latin typeface="Calibri"/>
                <a:cs typeface="Calibri"/>
              </a:rPr>
              <a:t> – Creative </a:t>
            </a:r>
            <a:r>
              <a:rPr lang="it-IT" sz="1600" dirty="0" err="1">
                <a:latin typeface="Calibri"/>
                <a:cs typeface="Calibri"/>
              </a:rPr>
              <a:t>Destination</a:t>
            </a:r>
            <a:r>
              <a:rPr lang="it-IT" sz="1600" dirty="0">
                <a:latin typeface="Calibri"/>
                <a:cs typeface="Calibri"/>
              </a:rPr>
              <a:t> for Social </a:t>
            </a:r>
            <a:r>
              <a:rPr lang="it-IT" sz="1600" dirty="0" err="1">
                <a:latin typeface="Calibri"/>
                <a:cs typeface="Calibri"/>
              </a:rPr>
              <a:t>Change</a:t>
            </a:r>
            <a:r>
              <a:rPr lang="it-IT" sz="1600" dirty="0">
                <a:latin typeface="Calibri"/>
                <a:cs typeface="Calibri"/>
              </a:rPr>
              <a:t> Academy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B2C481D3-252D-2470-9D7E-12C879849760}"/>
              </a:ext>
            </a:extLst>
          </p:cNvPr>
          <p:cNvSpPr txBox="1"/>
          <p:nvPr/>
        </p:nvSpPr>
        <p:spPr>
          <a:xfrm>
            <a:off x="796918" y="3338576"/>
            <a:ext cx="130111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Informare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 il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sistema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progetto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dell’opportunità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9CD851F7-D8B8-B13D-F167-D5CB2D4B50E0}"/>
              </a:ext>
            </a:extLst>
          </p:cNvPr>
          <p:cNvSpPr txBox="1"/>
          <p:nvPr/>
        </p:nvSpPr>
        <p:spPr>
          <a:xfrm>
            <a:off x="796918" y="3618992"/>
            <a:ext cx="1410335" cy="5683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8500"/>
              </a:lnSpc>
              <a:spcBef>
                <a:spcPts val="114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tramite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eventi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dedicati.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Raccolta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adesioni</a:t>
            </a:r>
            <a:r>
              <a:rPr sz="9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entrare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nei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GdL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costruire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9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mix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di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prodotti.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264C9472-2717-1071-D525-892F2DAF69D8}"/>
              </a:ext>
            </a:extLst>
          </p:cNvPr>
          <p:cNvSpPr txBox="1"/>
          <p:nvPr/>
        </p:nvSpPr>
        <p:spPr>
          <a:xfrm>
            <a:off x="2758128" y="1969515"/>
            <a:ext cx="11747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MANIFESTO</a:t>
            </a:r>
            <a:r>
              <a:rPr sz="1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VALORI</a:t>
            </a:r>
            <a:r>
              <a:rPr sz="1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 CARTA</a:t>
            </a:r>
            <a:r>
              <a:rPr sz="1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SERVIZI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D0D7DB6F-13CF-105F-750D-D42D9766B90E}"/>
              </a:ext>
            </a:extLst>
          </p:cNvPr>
          <p:cNvSpPr txBox="1"/>
          <p:nvPr/>
        </p:nvSpPr>
        <p:spPr>
          <a:xfrm>
            <a:off x="2758128" y="2426715"/>
            <a:ext cx="12655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Adesione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Manifesto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1E12A023-B32B-3437-561E-B6C7E7D8B47F}"/>
              </a:ext>
            </a:extLst>
          </p:cNvPr>
          <p:cNvSpPr txBox="1"/>
          <p:nvPr/>
        </p:nvSpPr>
        <p:spPr>
          <a:xfrm>
            <a:off x="2758128" y="2579115"/>
            <a:ext cx="1291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redazione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carta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0FABAB21-6BF9-6A23-358A-56C08F6DDC60}"/>
              </a:ext>
            </a:extLst>
          </p:cNvPr>
          <p:cNvSpPr txBox="1"/>
          <p:nvPr/>
        </p:nvSpPr>
        <p:spPr>
          <a:xfrm>
            <a:off x="2758128" y="2731515"/>
            <a:ext cx="3581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Servizi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AE2EE0ED-7518-D873-2AB0-60390D8BD187}"/>
              </a:ext>
            </a:extLst>
          </p:cNvPr>
          <p:cNvSpPr txBox="1"/>
          <p:nvPr/>
        </p:nvSpPr>
        <p:spPr>
          <a:xfrm>
            <a:off x="2420809" y="4961128"/>
            <a:ext cx="4178935" cy="563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PERCORSO</a:t>
            </a:r>
            <a:r>
              <a:rPr sz="13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PARTECIPATO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13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CO-PROGETTAZIONE</a:t>
            </a:r>
            <a:r>
              <a:rPr sz="13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ATTIVA</a:t>
            </a:r>
            <a:endParaRPr sz="13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3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Laboratori</a:t>
            </a:r>
            <a:r>
              <a:rPr sz="11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offline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online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sullo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studio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domanda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1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buone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pratiche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Sviluppo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delle</a:t>
            </a:r>
            <a:r>
              <a:rPr sz="11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nuove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offerte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mix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prodotti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travel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designer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B65AADEB-E2B3-C479-D1F8-06B4A19FBFF8}"/>
              </a:ext>
            </a:extLst>
          </p:cNvPr>
          <p:cNvSpPr txBox="1"/>
          <p:nvPr/>
        </p:nvSpPr>
        <p:spPr>
          <a:xfrm>
            <a:off x="4718207" y="1969515"/>
            <a:ext cx="14395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COMUNICAZIONE</a:t>
            </a:r>
            <a:r>
              <a:rPr sz="1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MEDIA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RELATION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00BB8C53-693C-39BE-841F-AEE53F8A7076}"/>
              </a:ext>
            </a:extLst>
          </p:cNvPr>
          <p:cNvSpPr txBox="1"/>
          <p:nvPr/>
        </p:nvSpPr>
        <p:spPr>
          <a:xfrm>
            <a:off x="4718207" y="2579115"/>
            <a:ext cx="1246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tematiche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F942E341-2EFB-B68A-9E42-BEBA8E159E55}"/>
              </a:ext>
            </a:extLst>
          </p:cNvPr>
          <p:cNvSpPr txBox="1"/>
          <p:nvPr/>
        </p:nvSpPr>
        <p:spPr>
          <a:xfrm>
            <a:off x="4690300" y="3302000"/>
            <a:ext cx="1311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Attività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comunicazione</a:t>
            </a:r>
            <a:r>
              <a:rPr sz="90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realizzazione</a:t>
            </a:r>
            <a:r>
              <a:rPr sz="9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materiale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DCFC9548-AEAF-B8BE-E7F8-A934F4DC13CA}"/>
              </a:ext>
            </a:extLst>
          </p:cNvPr>
          <p:cNvSpPr txBox="1"/>
          <p:nvPr/>
        </p:nvSpPr>
        <p:spPr>
          <a:xfrm>
            <a:off x="4690300" y="3579367"/>
            <a:ext cx="14757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dedicato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(novi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atlanti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guide)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7FA2C682-AD6A-67DE-F351-C9D5BC74AAC5}"/>
              </a:ext>
            </a:extLst>
          </p:cNvPr>
          <p:cNvSpPr txBox="1"/>
          <p:nvPr/>
        </p:nvSpPr>
        <p:spPr>
          <a:xfrm>
            <a:off x="6733019" y="1969515"/>
            <a:ext cx="7734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MARKETING</a:t>
            </a:r>
            <a:r>
              <a:rPr sz="1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 PROMOZIONE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E447EE1E-6236-6A6F-6F8E-18874FAFAAD2}"/>
              </a:ext>
            </a:extLst>
          </p:cNvPr>
          <p:cNvSpPr txBox="1"/>
          <p:nvPr/>
        </p:nvSpPr>
        <p:spPr>
          <a:xfrm>
            <a:off x="6733019" y="2579115"/>
            <a:ext cx="1176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prodotti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progetti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0D5A8CF5-E282-2DFD-0F4A-D1DFB2A8AC66}"/>
              </a:ext>
            </a:extLst>
          </p:cNvPr>
          <p:cNvSpPr txBox="1"/>
          <p:nvPr/>
        </p:nvSpPr>
        <p:spPr>
          <a:xfrm>
            <a:off x="6733019" y="2731515"/>
            <a:ext cx="405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speciali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47FA4840-79F8-5FD6-3DA7-B30BE900F8F4}"/>
              </a:ext>
            </a:extLst>
          </p:cNvPr>
          <p:cNvSpPr txBox="1"/>
          <p:nvPr/>
        </p:nvSpPr>
        <p:spPr>
          <a:xfrm>
            <a:off x="6740461" y="3335528"/>
            <a:ext cx="1428750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Campagne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promozione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mix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dell’offerta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co-progettata,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9239006B-AA08-7EC3-E235-71CAB58BD1FC}"/>
              </a:ext>
            </a:extLst>
          </p:cNvPr>
          <p:cNvSpPr txBox="1"/>
          <p:nvPr/>
        </p:nvSpPr>
        <p:spPr>
          <a:xfrm>
            <a:off x="6740461" y="3615944"/>
            <a:ext cx="1478280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partecipazioni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eventi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B2B,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partnership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strategiche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incontri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tra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operatori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settore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0B8E0A97-1495-C0C8-A86C-4DD2C6616A3D}"/>
              </a:ext>
            </a:extLst>
          </p:cNvPr>
          <p:cNvSpPr txBox="1"/>
          <p:nvPr/>
        </p:nvSpPr>
        <p:spPr>
          <a:xfrm>
            <a:off x="4700916" y="4051807"/>
            <a:ext cx="1542415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Azioni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comunicazione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verticali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sui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tematismi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progetti</a:t>
            </a:r>
            <a:r>
              <a:rPr sz="9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speciali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0" name="object 70">
            <a:extLst>
              <a:ext uri="{FF2B5EF4-FFF2-40B4-BE49-F238E27FC236}">
                <a16:creationId xmlns:a16="http://schemas.microsoft.com/office/drawing/2014/main" id="{5C6A4920-01D0-56EC-D0E1-AD419ACDC8CC}"/>
              </a:ext>
            </a:extLst>
          </p:cNvPr>
          <p:cNvSpPr txBox="1"/>
          <p:nvPr/>
        </p:nvSpPr>
        <p:spPr>
          <a:xfrm>
            <a:off x="789639" y="1969515"/>
            <a:ext cx="1121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COINVOLGIMENTO</a:t>
            </a:r>
            <a:r>
              <a:rPr sz="100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 SENSIBILIZZAZIONE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7" name="object 77">
            <a:extLst>
              <a:ext uri="{FF2B5EF4-FFF2-40B4-BE49-F238E27FC236}">
                <a16:creationId xmlns:a16="http://schemas.microsoft.com/office/drawing/2014/main" id="{2C36E6A9-F779-7A61-9683-D7414B68C9E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396AD35E-DCA9-5539-A171-5A8E737FB903}"/>
              </a:ext>
            </a:extLst>
          </p:cNvPr>
          <p:cNvSpPr txBox="1"/>
          <p:nvPr/>
        </p:nvSpPr>
        <p:spPr>
          <a:xfrm>
            <a:off x="789639" y="2426715"/>
            <a:ext cx="1326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Ambiti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turistici,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operatori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7920D4-195D-A5C9-DF2B-58FBBC636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35814"/>
            <a:ext cx="8785762" cy="48320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Un percorso di 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ACADEMY, </a:t>
            </a:r>
            <a:r>
              <a:rPr kumimoji="0" lang="it-IT" altLang="it-IT" sz="14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con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it-IT" altLang="it-IT" sz="1400" dirty="0">
                <a:solidFill>
                  <a:srgbClr val="222222"/>
                </a:solidFill>
                <a:latin typeface="+mn-lt"/>
                <a:cs typeface="Arial" panose="020B0604020202020204" pitchFamily="34" charset="0"/>
              </a:rPr>
              <a:t>lezioni frontali di esperti presso location della Toscana selezionate come case-study del progetto.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Gli orari delle sessioni formative sono:</a:t>
            </a:r>
            <a:r>
              <a:rPr lang="it-IT" altLang="it-IT" sz="1400" dirty="0">
                <a:solidFill>
                  <a:srgbClr val="222222"/>
                </a:solidFill>
                <a:latin typeface="+mn-lt"/>
              </a:rPr>
              <a:t> 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Sabato e Domenica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: 10:00 - 13:00 / 14:00 - 18:00.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I week end di Academy: T</a:t>
            </a:r>
            <a:r>
              <a:rPr lang="it-IT" sz="1400" b="1" dirty="0">
                <a:solidFill>
                  <a:srgbClr val="222222"/>
                </a:solidFill>
                <a:latin typeface="+mn-lt"/>
              </a:rPr>
              <a:t>urismo tra creatività, innovazione sociale, sostenibilità e coinvolgimento delle comunità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it-IT" altLang="it-IT" sz="14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12 aprile</a:t>
            </a:r>
            <a:r>
              <a:rPr lang="it-IT" altLang="it-IT" sz="1400" dirty="0">
                <a:solidFill>
                  <a:srgbClr val="222222"/>
                </a:solidFill>
                <a:latin typeface="+mn-lt"/>
              </a:rPr>
              <a:t>, </a:t>
            </a:r>
            <a:r>
              <a:rPr lang="it-IT" sz="1400" b="1" dirty="0" err="1">
                <a:solidFill>
                  <a:srgbClr val="222222"/>
                </a:solidFill>
                <a:latin typeface="+mn-lt"/>
              </a:rPr>
              <a:t>CasermArcheologica</a:t>
            </a:r>
            <a:r>
              <a:rPr lang="it-IT" sz="1400" dirty="0">
                <a:solidFill>
                  <a:srgbClr val="222222"/>
                </a:solidFill>
                <a:latin typeface="+mn-lt"/>
              </a:rPr>
              <a:t>, Sansepolcro (AR)</a:t>
            </a:r>
            <a:endParaRPr lang="it-IT" altLang="it-IT" sz="1400" dirty="0">
              <a:solidFill>
                <a:srgbClr val="222222"/>
              </a:solidFill>
              <a:latin typeface="+mn-l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altLang="it-IT" sz="1400" dirty="0">
                <a:solidFill>
                  <a:srgbClr val="222222"/>
                </a:solidFill>
                <a:latin typeface="+mn-lt"/>
              </a:rPr>
              <a:t>13 aprile, </a:t>
            </a:r>
            <a:r>
              <a:rPr lang="it-IT" sz="1400" b="1" dirty="0">
                <a:solidFill>
                  <a:srgbClr val="222222"/>
                </a:solidFill>
                <a:latin typeface="+mn-lt"/>
              </a:rPr>
              <a:t>Rondine Cittadella della Pace</a:t>
            </a:r>
            <a:r>
              <a:rPr lang="it-IT" sz="1400" dirty="0">
                <a:solidFill>
                  <a:srgbClr val="222222"/>
                </a:solidFill>
                <a:latin typeface="+mn-lt"/>
              </a:rPr>
              <a:t>, Arezzo (AR)</a:t>
            </a:r>
          </a:p>
          <a:p>
            <a:pPr lvl="1" algn="just"/>
            <a:endParaRPr lang="it-IT" altLang="it-IT" sz="1400" b="1" dirty="0">
              <a:solidFill>
                <a:srgbClr val="222222"/>
              </a:solidFill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II week end di Academy:</a:t>
            </a:r>
            <a:r>
              <a:rPr lang="it-IT" sz="1400" b="1" dirty="0">
                <a:solidFill>
                  <a:srgbClr val="222222"/>
                </a:solidFill>
                <a:latin typeface="+mn-lt"/>
              </a:rPr>
              <a:t> Innovazione digitale, marketing e storytelling per il turismo, nuove esperienze culturali e promo-commercializzazione</a:t>
            </a:r>
            <a:r>
              <a:rPr lang="it-IT" altLang="it-IT" sz="1400" b="1" dirty="0">
                <a:solidFill>
                  <a:srgbClr val="222222"/>
                </a:solidFill>
                <a:latin typeface="+mn-lt"/>
              </a:rPr>
              <a:t>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altLang="it-IT" sz="1400" dirty="0">
                <a:solidFill>
                  <a:srgbClr val="222222"/>
                </a:solidFill>
                <a:latin typeface="+mn-lt"/>
              </a:rPr>
              <a:t>10 maggio, </a:t>
            </a:r>
            <a:r>
              <a:rPr lang="it-IT" sz="1400" b="1" dirty="0">
                <a:solidFill>
                  <a:srgbClr val="222222"/>
                </a:solidFill>
                <a:latin typeface="+mn-lt"/>
              </a:rPr>
              <a:t>Teatro Povero</a:t>
            </a:r>
            <a:r>
              <a:rPr lang="it-IT" sz="1400" dirty="0">
                <a:solidFill>
                  <a:srgbClr val="222222"/>
                </a:solidFill>
                <a:latin typeface="+mn-lt"/>
              </a:rPr>
              <a:t>, Monticchiello (SI)</a:t>
            </a:r>
            <a:endParaRPr lang="it-IT" altLang="it-IT" sz="1400" dirty="0">
              <a:solidFill>
                <a:srgbClr val="222222"/>
              </a:solidFill>
              <a:latin typeface="+mn-l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altLang="it-IT" sz="1400" dirty="0">
                <a:solidFill>
                  <a:srgbClr val="222222"/>
                </a:solidFill>
                <a:latin typeface="+mn-lt"/>
              </a:rPr>
              <a:t>11 maggio, </a:t>
            </a:r>
            <a:r>
              <a:rPr lang="it-IT" sz="1400" dirty="0">
                <a:solidFill>
                  <a:srgbClr val="222222"/>
                </a:solidFill>
                <a:latin typeface="+mn-lt"/>
              </a:rPr>
              <a:t>Musei Senesi. </a:t>
            </a:r>
            <a:r>
              <a:rPr lang="it-IT" sz="1400" b="1" dirty="0">
                <a:solidFill>
                  <a:srgbClr val="222222"/>
                </a:solidFill>
                <a:latin typeface="+mn-lt"/>
              </a:rPr>
              <a:t>Parco e Museo della Miniera </a:t>
            </a:r>
            <a:r>
              <a:rPr lang="it-IT" sz="1400" dirty="0">
                <a:solidFill>
                  <a:srgbClr val="222222"/>
                </a:solidFill>
                <a:latin typeface="+mn-lt"/>
              </a:rPr>
              <a:t>di Abbadia San Salvatore (SI)</a:t>
            </a:r>
            <a:endParaRPr lang="it-IT" altLang="it-IT" sz="1400" dirty="0">
              <a:solidFill>
                <a:srgbClr val="222222"/>
              </a:solidFill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endParaRPr lang="it-IT" altLang="it-IT" sz="1400" dirty="0">
              <a:solidFill>
                <a:srgbClr val="222222"/>
              </a:solidFill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222222"/>
                </a:solidFill>
                <a:latin typeface="+mn-lt"/>
              </a:rPr>
              <a:t>III week end di Academy: </a:t>
            </a:r>
            <a:r>
              <a:rPr lang="it-IT" sz="1400" b="1" dirty="0">
                <a:solidFill>
                  <a:srgbClr val="222222"/>
                </a:solidFill>
                <a:latin typeface="+mn-lt"/>
              </a:rPr>
              <a:t>Turismo responsabile, valorizzazione dell’offerta e degli spazi ibridi per il turismo</a:t>
            </a:r>
            <a:endParaRPr lang="it-IT" altLang="it-IT" sz="1400" b="1" dirty="0">
              <a:solidFill>
                <a:srgbClr val="222222"/>
              </a:solidFill>
              <a:latin typeface="+mn-l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altLang="it-IT" sz="1400" dirty="0">
                <a:solidFill>
                  <a:srgbClr val="222222"/>
                </a:solidFill>
                <a:latin typeface="+mn-lt"/>
              </a:rPr>
              <a:t>25 maggio, </a:t>
            </a:r>
            <a:r>
              <a:rPr lang="it-IT" altLang="it-IT" sz="1400" b="1" dirty="0" err="1">
                <a:solidFill>
                  <a:srgbClr val="222222"/>
                </a:solidFill>
                <a:latin typeface="+mn-lt"/>
              </a:rPr>
              <a:t>Lottozero</a:t>
            </a:r>
            <a:r>
              <a:rPr lang="it-IT" altLang="it-IT" sz="1400" dirty="0">
                <a:solidFill>
                  <a:srgbClr val="222222"/>
                </a:solidFill>
                <a:latin typeface="+mn-lt"/>
              </a:rPr>
              <a:t>, Prato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</a:b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Una giornata di 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CO-DESIGN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 su 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“Creatività a impatto sociale e Turismo industriale”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it-IT" altLang="it-IT" sz="14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29 maggio, Toscana Promozione Turistica, Firenze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Alla fine del percorso, è prevista la realizzazione di una 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campagna di lancio e comunicazione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dedicata per valorizzare l’offerta sviluppata.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+mn-lt"/>
              </a:rPr>
              <a:t>https://crosstuscany.org/</a:t>
            </a:r>
          </a:p>
        </p:txBody>
      </p:sp>
    </p:spTree>
    <p:extLst>
      <p:ext uri="{BB962C8B-B14F-4D97-AF65-F5344CB8AC3E}">
        <p14:creationId xmlns:p14="http://schemas.microsoft.com/office/powerpoint/2010/main" val="1442907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DC86F-C459-52AB-F2E8-52A208B74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05BB3E5-238A-6C53-4074-8EB8EE1CF970}"/>
              </a:ext>
            </a:extLst>
          </p:cNvPr>
          <p:cNvSpPr/>
          <p:nvPr/>
        </p:nvSpPr>
        <p:spPr>
          <a:xfrm>
            <a:off x="1371775" y="846630"/>
            <a:ext cx="5029025" cy="259045"/>
          </a:xfrm>
          <a:custGeom>
            <a:avLst/>
            <a:gdLst/>
            <a:ahLst/>
            <a:cxnLst/>
            <a:rect l="l" t="t" r="r" b="b"/>
            <a:pathLst>
              <a:path w="6402070" h="4895850">
                <a:moveTo>
                  <a:pt x="0" y="0"/>
                </a:moveTo>
                <a:lnTo>
                  <a:pt x="6402000" y="0"/>
                </a:lnTo>
                <a:lnTo>
                  <a:pt x="6402000" y="4895400"/>
                </a:lnTo>
                <a:lnTo>
                  <a:pt x="0" y="48954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5B656CB-2FD1-E4BE-BF31-A04EC9C567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7300" y="533400"/>
            <a:ext cx="6629400" cy="1588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1495" algn="ctr" defTabSz="1177925">
              <a:lnSpc>
                <a:spcPts val="4200"/>
              </a:lnSpc>
              <a:spcBef>
                <a:spcPts val="5"/>
              </a:spcBef>
              <a:buSzPct val="80000"/>
            </a:pPr>
            <a:r>
              <a:rPr lang="it-IT" sz="2800" dirty="0" err="1">
                <a:solidFill>
                  <a:srgbClr val="FF0000"/>
                </a:solidFill>
              </a:rPr>
              <a:t>Ambitour</a:t>
            </a:r>
            <a:br>
              <a:rPr lang="it-IT" sz="2800" dirty="0"/>
            </a:br>
            <a:br>
              <a:rPr lang="it-IT" sz="2800" dirty="0">
                <a:latin typeface="Calibri"/>
                <a:cs typeface="Calibri"/>
              </a:rPr>
            </a:br>
            <a:endParaRPr sz="28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61430EE-7F72-DC3E-A539-1F5FE313915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6F8C78B-3B9F-2ACF-0BEE-11C9FB82184B}"/>
              </a:ext>
            </a:extLst>
          </p:cNvPr>
          <p:cNvSpPr txBox="1"/>
          <p:nvPr/>
        </p:nvSpPr>
        <p:spPr>
          <a:xfrm>
            <a:off x="420556" y="91947"/>
            <a:ext cx="55992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dirty="0">
                <a:latin typeface="Calibri"/>
                <a:cs typeface="Calibri"/>
              </a:rPr>
              <a:t>COSA FACCIAMO INSIEME E </a:t>
            </a:r>
            <a:r>
              <a:rPr sz="1600" b="1" dirty="0">
                <a:latin typeface="Calibri"/>
                <a:cs typeface="Calibri"/>
              </a:rPr>
              <a:t>SU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COSA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STIAMO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LAVORANDO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3F025C7-2DFC-3409-B99C-E112FFB78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91" y="3733801"/>
            <a:ext cx="6304676" cy="237095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E29AE8C-7288-78D3-14B3-C88DF38A4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62" y="1205058"/>
            <a:ext cx="6304676" cy="24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21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556" y="91947"/>
            <a:ext cx="44754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INIZIATIVE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REALIZZATE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CON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GLI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AMBITI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2024</a:t>
            </a:r>
            <a:r>
              <a:rPr sz="1600" b="1" spc="-30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7270" y="1752600"/>
            <a:ext cx="2712720" cy="266090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C7554055-A571-3BEB-EC6D-A00432CC2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240366"/>
              </p:ext>
            </p:extLst>
          </p:nvPr>
        </p:nvGraphicFramePr>
        <p:xfrm>
          <a:off x="451036" y="902935"/>
          <a:ext cx="6096000" cy="5052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92071448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2672812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7761553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65386219"/>
                    </a:ext>
                  </a:extLst>
                </a:gridCol>
              </a:tblGrid>
              <a:tr h="133385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1</a:t>
                      </a:r>
                      <a:r>
                        <a:rPr lang="it-IT" sz="18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° EDIZIONE</a:t>
                      </a:r>
                    </a:p>
                    <a:p>
                      <a:pPr algn="ctr"/>
                      <a:endParaRPr lang="it-IT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Ambitour</a:t>
                      </a:r>
                      <a:endParaRPr lang="it-IT" dirty="0"/>
                    </a:p>
                    <a:p>
                      <a:pPr algn="ctr"/>
                      <a:r>
                        <a:rPr lang="it-IT" dirty="0"/>
                        <a:t>Amministratori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Ambitour</a:t>
                      </a:r>
                      <a:r>
                        <a:rPr lang="it-IT" dirty="0"/>
                        <a:t> Operatori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Totale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253171"/>
                  </a:ext>
                </a:extLst>
              </a:tr>
              <a:tr h="540950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162827"/>
                  </a:ext>
                </a:extLst>
              </a:tr>
              <a:tr h="540950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654681"/>
                  </a:ext>
                </a:extLst>
              </a:tr>
              <a:tr h="540950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02172"/>
                  </a:ext>
                </a:extLst>
              </a:tr>
              <a:tr h="54095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2° EDIZIONE</a:t>
                      </a:r>
                    </a:p>
                    <a:p>
                      <a:pPr algn="ctr"/>
                      <a:endParaRPr lang="it-IT" sz="1800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 err="1">
                          <a:solidFill>
                            <a:schemeClr val="bg1"/>
                          </a:solidFill>
                        </a:rPr>
                        <a:t>Ambitour</a:t>
                      </a:r>
                      <a:r>
                        <a:rPr lang="it-IT" b="1" dirty="0">
                          <a:solidFill>
                            <a:schemeClr val="bg1"/>
                          </a:solidFill>
                        </a:rPr>
                        <a:t> Experience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bg1"/>
                          </a:solidFill>
                        </a:rPr>
                        <a:t>In progress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874438"/>
                  </a:ext>
                </a:extLst>
              </a:tr>
              <a:tr h="540950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2024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36927"/>
                  </a:ext>
                </a:extLst>
              </a:tr>
              <a:tr h="540950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2025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/>
                        <a:t>11</a:t>
                      </a:r>
                      <a:endParaRPr lang="it-IT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2153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AE2CC-9D38-C62B-8319-2FFFB45E5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6507CF4-1F49-4D1D-2FEF-9D5389889079}"/>
              </a:ext>
            </a:extLst>
          </p:cNvPr>
          <p:cNvSpPr/>
          <p:nvPr/>
        </p:nvSpPr>
        <p:spPr>
          <a:xfrm>
            <a:off x="1371775" y="846630"/>
            <a:ext cx="6402070" cy="4895850"/>
          </a:xfrm>
          <a:custGeom>
            <a:avLst/>
            <a:gdLst/>
            <a:ahLst/>
            <a:cxnLst/>
            <a:rect l="l" t="t" r="r" b="b"/>
            <a:pathLst>
              <a:path w="6402070" h="4895850">
                <a:moveTo>
                  <a:pt x="0" y="0"/>
                </a:moveTo>
                <a:lnTo>
                  <a:pt x="6402000" y="0"/>
                </a:lnTo>
                <a:lnTo>
                  <a:pt x="6402000" y="4895400"/>
                </a:lnTo>
                <a:lnTo>
                  <a:pt x="0" y="48954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4EDE643-90BE-B03C-EFA4-045897412A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00" y="600787"/>
            <a:ext cx="8077200" cy="2127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1495" defTabSz="1177925">
              <a:lnSpc>
                <a:spcPts val="4200"/>
              </a:lnSpc>
              <a:spcBef>
                <a:spcPts val="5"/>
              </a:spcBef>
              <a:buSzPct val="80000"/>
            </a:pPr>
            <a:br>
              <a:rPr lang="it-IT" sz="2800" dirty="0"/>
            </a:br>
            <a:r>
              <a:rPr lang="it-IT" sz="2800" dirty="0"/>
              <a:t>		</a:t>
            </a:r>
            <a:r>
              <a:rPr lang="it-IT" sz="2800" dirty="0">
                <a:solidFill>
                  <a:srgbClr val="FF0000"/>
                </a:solidFill>
              </a:rPr>
              <a:t>Media relation</a:t>
            </a:r>
            <a:br>
              <a:rPr lang="it-IT" sz="2800" dirty="0"/>
            </a:br>
            <a:br>
              <a:rPr lang="it-IT" sz="2800" dirty="0">
                <a:latin typeface="Calibri"/>
                <a:cs typeface="Calibri"/>
              </a:rPr>
            </a:br>
            <a:endParaRPr sz="28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6BAB362-BDC8-415B-B04C-6C7B29D7086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CDF9A29-D4E7-C51D-2C94-F3F10AFFA5E1}"/>
              </a:ext>
            </a:extLst>
          </p:cNvPr>
          <p:cNvSpPr txBox="1"/>
          <p:nvPr/>
        </p:nvSpPr>
        <p:spPr>
          <a:xfrm>
            <a:off x="420556" y="91947"/>
            <a:ext cx="55992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dirty="0">
                <a:latin typeface="Calibri"/>
                <a:cs typeface="Calibri"/>
              </a:rPr>
              <a:t>COSA FACCIAMO INSIEME E </a:t>
            </a:r>
            <a:r>
              <a:rPr sz="1600" b="1" dirty="0">
                <a:latin typeface="Calibri"/>
                <a:cs typeface="Calibri"/>
              </a:rPr>
              <a:t>SU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COSA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STIAMO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LAVORANDO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12" name="object 8">
            <a:extLst>
              <a:ext uri="{FF2B5EF4-FFF2-40B4-BE49-F238E27FC236}">
                <a16:creationId xmlns:a16="http://schemas.microsoft.com/office/drawing/2014/main" id="{77063A91-2673-A730-07EB-AB12587A1F6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1981200"/>
            <a:ext cx="3810000" cy="376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46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26" y="101091"/>
            <a:ext cx="49422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NUOVA</a:t>
            </a:r>
            <a:r>
              <a:rPr sz="1600" b="1" spc="-10" dirty="0">
                <a:latin typeface="Calibri"/>
                <a:cs typeface="Calibri"/>
              </a:rPr>
              <a:t> ORGANIZZAZIONE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DEI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RAPPORTI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CON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LA</a:t>
            </a:r>
            <a:r>
              <a:rPr sz="1600" b="1" spc="-10" dirty="0">
                <a:latin typeface="Calibri"/>
                <a:cs typeface="Calibri"/>
              </a:rPr>
              <a:t> STAMPA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rcRect t="18768"/>
          <a:stretch/>
        </p:blipFill>
        <p:spPr>
          <a:xfrm>
            <a:off x="609600" y="1752600"/>
            <a:ext cx="8058911" cy="436016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C5E17D-080E-C0D0-F5ED-AAF2F3A485F2}"/>
              </a:ext>
            </a:extLst>
          </p:cNvPr>
          <p:cNvSpPr txBox="1"/>
          <p:nvPr/>
        </p:nvSpPr>
        <p:spPr>
          <a:xfrm>
            <a:off x="3229355" y="11430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</a:rPr>
              <a:t>MEDIA RELATIONS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556" y="91947"/>
            <a:ext cx="8470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Calibri"/>
                <a:cs typeface="Calibri"/>
              </a:rPr>
              <a:t>ANTENNE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14757" y="402844"/>
            <a:ext cx="33248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/>
              <a:t>ANTENNE</a:t>
            </a:r>
            <a:r>
              <a:rPr sz="2200" spc="-55" dirty="0"/>
              <a:t> </a:t>
            </a:r>
            <a:r>
              <a:rPr sz="2200" dirty="0"/>
              <a:t>NEI</a:t>
            </a:r>
            <a:r>
              <a:rPr sz="2200" spc="-55" dirty="0"/>
              <a:t> </a:t>
            </a:r>
            <a:r>
              <a:rPr sz="2200" dirty="0"/>
              <a:t>PAESI</a:t>
            </a:r>
            <a:r>
              <a:rPr sz="2200" spc="-55" dirty="0"/>
              <a:t> </a:t>
            </a:r>
            <a:r>
              <a:rPr sz="2200" spc="-10" dirty="0"/>
              <a:t>TARGET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241557" y="948435"/>
            <a:ext cx="2213610" cy="260904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2800" spc="-10" dirty="0">
                <a:latin typeface="Arial MT"/>
                <a:cs typeface="Arial MT"/>
              </a:rPr>
              <a:t>FRANCIA </a:t>
            </a:r>
            <a:r>
              <a:rPr sz="2800" dirty="0">
                <a:latin typeface="Arial MT"/>
                <a:cs typeface="Arial MT"/>
              </a:rPr>
              <a:t>PAESI</a:t>
            </a:r>
            <a:r>
              <a:rPr sz="2800" spc="-25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BASSI SPAGNA SVIZZERA </a:t>
            </a:r>
            <a:r>
              <a:rPr sz="2800" spc="-25" dirty="0">
                <a:latin typeface="Arial MT"/>
                <a:cs typeface="Arial MT"/>
              </a:rPr>
              <a:t>UK</a:t>
            </a:r>
            <a:endParaRPr lang="it-IT" sz="2800" spc="-25" dirty="0">
              <a:latin typeface="Arial MT"/>
              <a:cs typeface="Arial MT"/>
            </a:endParaRPr>
          </a:p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lang="it-IT" sz="2800" spc="-25" dirty="0">
                <a:latin typeface="Arial MT"/>
                <a:cs typeface="Arial MT"/>
              </a:rPr>
              <a:t>GERMANIA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41557" y="3932427"/>
            <a:ext cx="4897120" cy="2153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2245995">
              <a:lnSpc>
                <a:spcPct val="99600"/>
              </a:lnSpc>
              <a:spcBef>
                <a:spcPts val="110"/>
              </a:spcBef>
            </a:pPr>
            <a:r>
              <a:rPr sz="2800" dirty="0">
                <a:latin typeface="Calibri"/>
                <a:cs typeface="Calibri"/>
              </a:rPr>
              <a:t>ATTIVITÀ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DI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PR </a:t>
            </a:r>
            <a:r>
              <a:rPr sz="2800" dirty="0">
                <a:latin typeface="Calibri"/>
                <a:cs typeface="Calibri"/>
              </a:rPr>
              <a:t>ATTIVITÀ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STAMPA </a:t>
            </a:r>
            <a:r>
              <a:rPr sz="2800" dirty="0">
                <a:latin typeface="Calibri"/>
                <a:cs typeface="Calibri"/>
              </a:rPr>
              <a:t>INCONTRI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TRADE</a:t>
            </a:r>
            <a:endParaRPr sz="2800" dirty="0">
              <a:latin typeface="Calibri"/>
              <a:cs typeface="Calibri"/>
            </a:endParaRPr>
          </a:p>
          <a:p>
            <a:pPr marL="12700" marR="5080">
              <a:lnSpc>
                <a:spcPts val="3290"/>
              </a:lnSpc>
              <a:spcBef>
                <a:spcPts val="219"/>
              </a:spcBef>
            </a:pPr>
            <a:r>
              <a:rPr sz="2800" dirty="0">
                <a:latin typeface="Calibri"/>
                <a:cs typeface="Calibri"/>
              </a:rPr>
              <a:t>PROGETTI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PROMOZIONALI </a:t>
            </a:r>
            <a:r>
              <a:rPr sz="2800" dirty="0">
                <a:latin typeface="Calibri"/>
                <a:cs typeface="Calibri"/>
              </a:rPr>
              <a:t>SUPPORTO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PRESS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TRIP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EVENTI</a:t>
            </a:r>
            <a:endParaRPr sz="2800" dirty="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597730" y="1470820"/>
          <a:ext cx="3216910" cy="2574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3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2405">
                <a:tc>
                  <a:txBody>
                    <a:bodyPr/>
                    <a:lstStyle/>
                    <a:p>
                      <a:pPr marL="325120" marR="318135" algn="ctr">
                        <a:lnSpc>
                          <a:spcPct val="100600"/>
                        </a:lnSpc>
                        <a:spcBef>
                          <a:spcPts val="595"/>
                        </a:spcBef>
                      </a:pPr>
                      <a:r>
                        <a:rPr sz="2100" dirty="0">
                          <a:latin typeface="Arial MT"/>
                          <a:cs typeface="Arial MT"/>
                        </a:rPr>
                        <a:t>Number</a:t>
                      </a:r>
                      <a:r>
                        <a:rPr sz="21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spc="-25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2100" spc="-10" dirty="0">
                          <a:latin typeface="Arial MT"/>
                          <a:cs typeface="Arial MT"/>
                        </a:rPr>
                        <a:t>activated media contacts</a:t>
                      </a:r>
                      <a:endParaRPr sz="2100">
                        <a:latin typeface="Arial MT"/>
                        <a:cs typeface="Arial MT"/>
                      </a:endParaRPr>
                    </a:p>
                  </a:txBody>
                  <a:tcPr marL="0" marR="0" marT="755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4000" b="1" spc="-25" dirty="0">
                          <a:latin typeface="Arial"/>
                          <a:cs typeface="Arial"/>
                        </a:rPr>
                        <a:t>563</a:t>
                      </a:r>
                      <a:endParaRPr sz="4000">
                        <a:latin typeface="Arial"/>
                        <a:cs typeface="Arial"/>
                      </a:endParaRPr>
                    </a:p>
                  </a:txBody>
                  <a:tcPr marL="0" marR="0" marT="9525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1885">
                <a:tc>
                  <a:txBody>
                    <a:bodyPr/>
                    <a:lstStyle/>
                    <a:p>
                      <a:pPr marL="251460" marR="221615" indent="-22225">
                        <a:lnSpc>
                          <a:spcPct val="103800"/>
                        </a:lnSpc>
                        <a:spcBef>
                          <a:spcPts val="509"/>
                        </a:spcBef>
                      </a:pPr>
                      <a:r>
                        <a:rPr sz="2100" dirty="0">
                          <a:latin typeface="Arial MT"/>
                          <a:cs typeface="Arial MT"/>
                        </a:rPr>
                        <a:t>Total</a:t>
                      </a:r>
                      <a:r>
                        <a:rPr sz="21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spc="-10" dirty="0">
                          <a:latin typeface="Arial MT"/>
                          <a:cs typeface="Arial MT"/>
                        </a:rPr>
                        <a:t>pieces </a:t>
                      </a:r>
                      <a:r>
                        <a:rPr sz="21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1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spc="-10" dirty="0">
                          <a:latin typeface="Arial MT"/>
                          <a:cs typeface="Arial MT"/>
                        </a:rPr>
                        <a:t>coverage</a:t>
                      </a:r>
                      <a:endParaRPr sz="2100" dirty="0">
                        <a:latin typeface="Arial MT"/>
                        <a:cs typeface="Arial MT"/>
                      </a:endParaRPr>
                    </a:p>
                  </a:txBody>
                  <a:tcPr marL="0" marR="0" marT="64769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4000" b="1" spc="-25" dirty="0">
                          <a:latin typeface="Arial"/>
                          <a:cs typeface="Arial"/>
                        </a:rPr>
                        <a:t>187</a:t>
                      </a:r>
                      <a:endParaRPr sz="4000" dirty="0">
                        <a:latin typeface="Arial"/>
                        <a:cs typeface="Arial"/>
                      </a:endParaRPr>
                    </a:p>
                  </a:txBody>
                  <a:tcPr marL="0" marR="0" marT="8001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65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555" y="91947"/>
            <a:ext cx="62088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dirty="0">
                <a:latin typeface="Calibri"/>
                <a:cs typeface="Calibri"/>
              </a:rPr>
              <a:t>INIZIATIVE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REALIZZATE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CON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GLI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AMBITI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2024</a:t>
            </a:r>
            <a:r>
              <a:rPr lang="it-IT" sz="1600" b="1" spc="-30" dirty="0">
                <a:latin typeface="Calibri"/>
                <a:cs typeface="Calibri"/>
              </a:rPr>
              <a:t> – PRESS TOUR e FAM TRIP </a:t>
            </a:r>
            <a:endParaRPr lang="it-IT" sz="1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0555" y="4113861"/>
            <a:ext cx="8906981" cy="558614"/>
          </a:xfrm>
          <a:prstGeom prst="rect">
            <a:avLst/>
          </a:prstGeom>
        </p:spPr>
        <p:txBody>
          <a:bodyPr vert="horz" wrap="square" lIns="0" tIns="187452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spc="-35" dirty="0"/>
              <a:t> </a:t>
            </a:r>
            <a:endParaRPr sz="240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B168D480-ED89-B0ED-B5FA-F3FA8AD2D326}"/>
              </a:ext>
            </a:extLst>
          </p:cNvPr>
          <p:cNvSpPr txBox="1">
            <a:spLocks/>
          </p:cNvSpPr>
          <p:nvPr/>
        </p:nvSpPr>
        <p:spPr>
          <a:xfrm>
            <a:off x="274573" y="595847"/>
            <a:ext cx="8906981" cy="2469394"/>
          </a:xfrm>
          <a:prstGeom prst="rect">
            <a:avLst/>
          </a:prstGeom>
        </p:spPr>
        <p:txBody>
          <a:bodyPr vert="horz" wrap="square" lIns="0" tIns="187452" rIns="0" bIns="0" rtlCol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92075">
              <a:spcBef>
                <a:spcPts val="100"/>
              </a:spcBef>
            </a:pPr>
            <a:r>
              <a:rPr lang="it-IT" sz="2400" spc="-35" dirty="0"/>
              <a:t> </a:t>
            </a:r>
            <a:r>
              <a:rPr lang="it-IT" sz="2400" dirty="0"/>
              <a:t>12</a:t>
            </a:r>
            <a:r>
              <a:rPr lang="it-IT" sz="2400" spc="-35" dirty="0"/>
              <a:t> </a:t>
            </a:r>
            <a:r>
              <a:rPr lang="it-IT" sz="2400" dirty="0"/>
              <a:t>PRESS</a:t>
            </a:r>
            <a:r>
              <a:rPr lang="it-IT" sz="2400" spc="-30" dirty="0"/>
              <a:t> </a:t>
            </a:r>
            <a:r>
              <a:rPr lang="it-IT" sz="2400" spc="-20" dirty="0"/>
              <a:t>TOUR DI GRUPPO</a:t>
            </a:r>
          </a:p>
          <a:p>
            <a:pPr marL="92075">
              <a:spcBef>
                <a:spcPts val="100"/>
              </a:spcBef>
            </a:pPr>
            <a:r>
              <a:rPr lang="it-IT" sz="2400" spc="-20" dirty="0"/>
              <a:t> che hanno visto 77 giornalisti coinvolti</a:t>
            </a:r>
          </a:p>
          <a:p>
            <a:pPr marL="92075">
              <a:spcBef>
                <a:spcPts val="100"/>
              </a:spcBef>
            </a:pPr>
            <a:endParaRPr lang="it-IT" sz="2400" spc="-20" dirty="0"/>
          </a:p>
          <a:p>
            <a:pPr marL="92075">
              <a:spcBef>
                <a:spcPts val="100"/>
              </a:spcBef>
            </a:pPr>
            <a:r>
              <a:rPr lang="it-IT" sz="2400" spc="-20" dirty="0"/>
              <a:t>35 PRESS TOUR INDIVIDUALI </a:t>
            </a:r>
          </a:p>
          <a:p>
            <a:pPr marL="92075">
              <a:spcBef>
                <a:spcPts val="100"/>
              </a:spcBef>
            </a:pPr>
            <a:endParaRPr lang="it-IT" sz="2400" spc="-20" dirty="0"/>
          </a:p>
          <a:p>
            <a:pPr marL="92075">
              <a:spcBef>
                <a:spcPts val="100"/>
              </a:spcBef>
            </a:pPr>
            <a:r>
              <a:rPr lang="it-IT" sz="2400" spc="-20" dirty="0"/>
              <a:t>TOTALE: 112 GIORNALISTI ACCOLTI  </a:t>
            </a:r>
            <a:endParaRPr lang="it-IT" sz="2400" dirty="0"/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407B71C5-7EEF-2BA9-7D11-A7BB312E37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5024" y="3581400"/>
            <a:ext cx="3389376" cy="202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80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1"/>
          <p:cNvSpPr txBox="1">
            <a:spLocks noGrp="1"/>
          </p:cNvSpPr>
          <p:nvPr>
            <p:ph type="ctrTitle"/>
          </p:nvPr>
        </p:nvSpPr>
        <p:spPr>
          <a:xfrm>
            <a:off x="341773" y="26229"/>
            <a:ext cx="7108867" cy="42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ctr" anchorCtr="0">
            <a:noAutofit/>
          </a:bodyPr>
          <a:lstStyle/>
          <a:p>
            <a:pPr rtl="0"/>
            <a:r>
              <a:rPr lang="it-IT">
                <a:highlight>
                  <a:srgbClr val="FFFFFF"/>
                </a:highlight>
              </a:rPr>
              <a:t>ACCORDI INTERNAZIONALI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490" name="Google Shape;490;p21"/>
          <p:cNvSpPr txBox="1"/>
          <p:nvPr/>
        </p:nvSpPr>
        <p:spPr>
          <a:xfrm>
            <a:off x="252600" y="453444"/>
            <a:ext cx="8638800" cy="581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t" anchorCtr="0">
            <a:spAutoFit/>
          </a:bodyPr>
          <a:lstStyle/>
          <a:p>
            <a:pPr algn="l" rtl="0">
              <a:buClr>
                <a:srgbClr val="000000"/>
              </a:buClr>
              <a:buSzPts val="1600"/>
            </a:pPr>
            <a:endParaRPr sz="1600" dirty="0">
              <a:solidFill>
                <a:srgbClr val="FF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ctr" rtl="0">
              <a:buClr>
                <a:schemeClr val="dk1"/>
              </a:buClr>
              <a:buSzPts val="1100"/>
            </a:pPr>
            <a:r>
              <a:rPr lang="it-IT" sz="2000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Accordi di collaborazione internazionali :</a:t>
            </a:r>
            <a:endParaRPr sz="2000" b="1" dirty="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algn="l" rtl="0">
              <a:buClr>
                <a:schemeClr val="dk1"/>
              </a:buClr>
              <a:buSzPts val="1100"/>
            </a:pP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 rtl="0">
              <a:buClr>
                <a:srgbClr val="000000"/>
              </a:buClr>
              <a:buSzPts val="2000"/>
            </a:pPr>
            <a:endParaRPr sz="2000" dirty="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01580" algn="l" rtl="0">
              <a:buClr>
                <a:srgbClr val="222222"/>
              </a:buClr>
              <a:buSzPts val="2000"/>
            </a:pPr>
            <a:r>
              <a:rPr lang="it-IT" sz="3999" b="1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Malolposka</a:t>
            </a:r>
            <a:r>
              <a:rPr lang="it-IT" sz="3999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( Polonia )</a:t>
            </a:r>
          </a:p>
          <a:p>
            <a:pPr marL="101580" algn="l" rtl="0">
              <a:buClr>
                <a:srgbClr val="222222"/>
              </a:buClr>
              <a:buSzPts val="2000"/>
            </a:pPr>
            <a:r>
              <a:rPr lang="it-IT" sz="3999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Val de </a:t>
            </a:r>
            <a:r>
              <a:rPr lang="it-IT" sz="3999" b="1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Loire</a:t>
            </a:r>
            <a:r>
              <a:rPr lang="it-IT" sz="3999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( Francia )</a:t>
            </a:r>
          </a:p>
          <a:p>
            <a:pPr marL="101580" algn="l" rtl="0">
              <a:buClr>
                <a:srgbClr val="222222"/>
              </a:buClr>
              <a:buSzPts val="2000"/>
            </a:pPr>
            <a:r>
              <a:rPr lang="it-IT" sz="3999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Macedonia e Isole Ioniche ( Grecia )</a:t>
            </a:r>
          </a:p>
          <a:p>
            <a:pPr marL="101580" algn="l" rtl="0">
              <a:buClr>
                <a:srgbClr val="222222"/>
              </a:buClr>
              <a:buSzPts val="2000"/>
            </a:pPr>
            <a:r>
              <a:rPr lang="it-IT" sz="3999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Gran Canaria ( Spagna ) </a:t>
            </a:r>
          </a:p>
          <a:p>
            <a:pPr marL="101580" algn="l" rtl="0">
              <a:buClr>
                <a:srgbClr val="222222"/>
              </a:buClr>
              <a:buSzPts val="2000"/>
            </a:pPr>
            <a:r>
              <a:rPr lang="it-IT" sz="3999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Porto ( Portogallo ) </a:t>
            </a:r>
          </a:p>
          <a:p>
            <a:pPr marL="101580" algn="l" rtl="0">
              <a:buClr>
                <a:srgbClr val="222222"/>
              </a:buClr>
              <a:buSzPts val="2000"/>
            </a:pPr>
            <a:r>
              <a:rPr lang="it-IT" sz="3999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Malta</a:t>
            </a:r>
          </a:p>
          <a:p>
            <a:pPr marL="101580" algn="l" rtl="0">
              <a:buClr>
                <a:srgbClr val="222222"/>
              </a:buClr>
              <a:buSzPts val="2000"/>
            </a:pPr>
            <a:r>
              <a:rPr lang="it-IT" sz="3999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Castiglia la Mancha</a:t>
            </a:r>
            <a:endParaRPr sz="3999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algn="l" rtl="0">
              <a:buClr>
                <a:srgbClr val="000000"/>
              </a:buClr>
              <a:buSzPts val="1600"/>
            </a:pPr>
            <a:endParaRPr sz="1600" dirty="0">
              <a:solidFill>
                <a:srgbClr val="FF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0556" y="91947"/>
            <a:ext cx="62088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dirty="0"/>
              <a:t>27 </a:t>
            </a:r>
            <a:r>
              <a:rPr sz="1600" dirty="0"/>
              <a:t>EVENTI</a:t>
            </a:r>
            <a:r>
              <a:rPr sz="1600" spc="-35" dirty="0"/>
              <a:t> </a:t>
            </a:r>
            <a:r>
              <a:rPr sz="1600" dirty="0"/>
              <a:t>DEDICATI</a:t>
            </a:r>
            <a:r>
              <a:rPr sz="1600" spc="-35" dirty="0"/>
              <a:t> </a:t>
            </a:r>
            <a:r>
              <a:rPr sz="1600" dirty="0"/>
              <a:t>ALLA</a:t>
            </a:r>
            <a:r>
              <a:rPr sz="1600" spc="-25" dirty="0"/>
              <a:t> </a:t>
            </a:r>
            <a:r>
              <a:rPr sz="1600" dirty="0"/>
              <a:t>STAMPA</a:t>
            </a:r>
            <a:r>
              <a:rPr sz="1600" spc="-20" dirty="0"/>
              <a:t> </a:t>
            </a:r>
            <a:r>
              <a:rPr sz="1600" dirty="0"/>
              <a:t>E</a:t>
            </a:r>
            <a:r>
              <a:rPr sz="1600" spc="-35" dirty="0"/>
              <a:t> </a:t>
            </a:r>
            <a:r>
              <a:rPr sz="1600" dirty="0"/>
              <a:t>ALLE</a:t>
            </a:r>
            <a:r>
              <a:rPr sz="1600" spc="-35" dirty="0"/>
              <a:t> </a:t>
            </a:r>
            <a:r>
              <a:rPr sz="1600" dirty="0"/>
              <a:t>RELAZIONI</a:t>
            </a:r>
            <a:r>
              <a:rPr sz="1600" spc="-30" dirty="0"/>
              <a:t> </a:t>
            </a:r>
            <a:r>
              <a:rPr sz="1600" spc="-10" dirty="0"/>
              <a:t>INTERNAZIONALI</a:t>
            </a:r>
            <a:endParaRPr sz="16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420556" y="671438"/>
            <a:ext cx="8382000" cy="542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1910">
              <a:spcBef>
                <a:spcPts val="100"/>
              </a:spcBef>
              <a:spcAft>
                <a:spcPts val="600"/>
              </a:spcAft>
            </a:pPr>
            <a:r>
              <a:rPr sz="1200" b="1" dirty="0">
                <a:latin typeface="Calibri"/>
                <a:cs typeface="Calibri"/>
              </a:rPr>
              <a:t>PARIGI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Les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Thermalies</a:t>
            </a:r>
            <a:r>
              <a:rPr sz="1200" b="1" spc="2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25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 err="1">
                <a:latin typeface="Calibri"/>
                <a:cs typeface="Calibri"/>
              </a:rPr>
              <a:t>gennaio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2024</a:t>
            </a:r>
            <a:endParaRPr lang="it-IT" sz="1200" b="1" dirty="0">
              <a:latin typeface="Calibri"/>
              <a:cs typeface="Calibri"/>
            </a:endParaRPr>
          </a:p>
          <a:p>
            <a:pPr marR="41910">
              <a:spcBef>
                <a:spcPts val="100"/>
              </a:spcBef>
              <a:spcAft>
                <a:spcPts val="600"/>
              </a:spcAft>
            </a:pPr>
            <a:r>
              <a:rPr sz="1200" b="1" dirty="0">
                <a:latin typeface="Calibri"/>
                <a:cs typeface="Calibri"/>
              </a:rPr>
              <a:t>BIT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MILANO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-</a:t>
            </a:r>
            <a:r>
              <a:rPr sz="1200" b="1" spc="229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13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 err="1">
                <a:latin typeface="Calibri"/>
                <a:cs typeface="Calibri"/>
              </a:rPr>
              <a:t>febbraio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2024</a:t>
            </a:r>
            <a:r>
              <a:rPr lang="it-IT" sz="1200" b="1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(2 presentazioni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alla</a:t>
            </a:r>
            <a:r>
              <a:rPr lang="it-IT" sz="1200" spc="-25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stampa)</a:t>
            </a:r>
          </a:p>
          <a:p>
            <a:pPr marR="5080">
              <a:spcBef>
                <a:spcPts val="1090"/>
              </a:spcBef>
              <a:spcAft>
                <a:spcPts val="600"/>
              </a:spcAft>
            </a:pPr>
            <a:r>
              <a:rPr sz="1200" b="1" dirty="0">
                <a:latin typeface="Calibri"/>
                <a:cs typeface="Calibri"/>
              </a:rPr>
              <a:t>ROADSHOW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PENISOLA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ARABICA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7-</a:t>
            </a:r>
            <a:r>
              <a:rPr sz="1200" b="1" dirty="0">
                <a:latin typeface="Calibri"/>
                <a:cs typeface="Calibri"/>
              </a:rPr>
              <a:t>13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 err="1">
                <a:latin typeface="Calibri"/>
                <a:cs typeface="Calibri"/>
              </a:rPr>
              <a:t>gennaio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2024</a:t>
            </a:r>
            <a:r>
              <a:rPr lang="it-IT" sz="1200" b="1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(4 eventi presentazioni alla stampa e alle istituzioni) </a:t>
            </a:r>
          </a:p>
          <a:p>
            <a:pPr marR="5080">
              <a:spcBef>
                <a:spcPts val="1090"/>
              </a:spcBef>
              <a:spcAft>
                <a:spcPts val="600"/>
              </a:spcAft>
            </a:pPr>
            <a:r>
              <a:rPr sz="1200" b="1" dirty="0">
                <a:latin typeface="Calibri"/>
                <a:cs typeface="Calibri"/>
              </a:rPr>
              <a:t>ROADSHOW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USA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25/01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1/03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2024</a:t>
            </a:r>
            <a:r>
              <a:rPr lang="it-IT" sz="1200" b="1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(3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eventi</a:t>
            </a:r>
            <a:r>
              <a:rPr lang="it-IT" sz="1200" spc="-15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di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presentazioni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alla</a:t>
            </a:r>
            <a:r>
              <a:rPr lang="it-IT" sz="1200" spc="-25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stampa)</a:t>
            </a:r>
          </a:p>
          <a:p>
            <a:pPr marR="5080">
              <a:spcBef>
                <a:spcPts val="1090"/>
              </a:spcBef>
              <a:spcAft>
                <a:spcPts val="600"/>
              </a:spcAft>
            </a:pPr>
            <a:r>
              <a:rPr sz="1200" b="1" dirty="0">
                <a:latin typeface="Calibri"/>
                <a:cs typeface="Calibri"/>
              </a:rPr>
              <a:t>ITB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Berlino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5-</a:t>
            </a:r>
            <a:r>
              <a:rPr sz="1200" b="1" dirty="0">
                <a:latin typeface="Calibri"/>
                <a:cs typeface="Calibri"/>
              </a:rPr>
              <a:t>7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 err="1">
                <a:latin typeface="Calibri"/>
                <a:cs typeface="Calibri"/>
              </a:rPr>
              <a:t>marzo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2024</a:t>
            </a:r>
            <a:r>
              <a:rPr lang="it-IT" sz="1200" b="1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(2 eventi di presentazioni alla stampa)</a:t>
            </a:r>
          </a:p>
          <a:p>
            <a:pPr marR="5080" algn="just">
              <a:spcBef>
                <a:spcPts val="100"/>
              </a:spcBef>
              <a:spcAft>
                <a:spcPts val="600"/>
              </a:spcAft>
            </a:pPr>
            <a:r>
              <a:rPr lang="it-IT" sz="1200" b="1" dirty="0">
                <a:latin typeface="Calibri"/>
                <a:cs typeface="Calibri"/>
              </a:rPr>
              <a:t>BMT Napoli </a:t>
            </a:r>
            <a:r>
              <a:rPr lang="it-IT" sz="1200" b="1" spc="-10" dirty="0">
                <a:latin typeface="Calibri"/>
                <a:cs typeface="Calibri"/>
              </a:rPr>
              <a:t>14-</a:t>
            </a:r>
            <a:r>
              <a:rPr lang="it-IT" sz="1200" b="1" dirty="0">
                <a:latin typeface="Calibri"/>
                <a:cs typeface="Calibri"/>
              </a:rPr>
              <a:t>16 marzo 2024</a:t>
            </a:r>
            <a:endParaRPr lang="it-IT" sz="1200" dirty="0">
              <a:latin typeface="Calibri"/>
              <a:cs typeface="Calibri"/>
            </a:endParaRPr>
          </a:p>
          <a:p>
            <a:pPr marR="5080" algn="just">
              <a:spcBef>
                <a:spcPts val="1105"/>
              </a:spcBef>
              <a:spcAft>
                <a:spcPts val="600"/>
              </a:spcAft>
            </a:pPr>
            <a:r>
              <a:rPr lang="it-IT" sz="1200" b="1" dirty="0">
                <a:latin typeface="Calibri"/>
                <a:cs typeface="Calibri"/>
              </a:rPr>
              <a:t>SIMPOSIO</a:t>
            </a:r>
            <a:r>
              <a:rPr lang="it-IT" sz="1200" b="1" spc="3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ETRUSCO</a:t>
            </a:r>
            <a:r>
              <a:rPr lang="it-IT" sz="1200" b="1" spc="3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ELLENICO</a:t>
            </a:r>
            <a:r>
              <a:rPr lang="it-IT" sz="1200" b="1" spc="3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–</a:t>
            </a:r>
            <a:r>
              <a:rPr lang="it-IT" sz="1200" b="1" spc="40" dirty="0">
                <a:latin typeface="Calibri"/>
                <a:cs typeface="Calibri"/>
              </a:rPr>
              <a:t> </a:t>
            </a:r>
            <a:r>
              <a:rPr lang="it-IT" sz="1200" b="1" spc="-10" dirty="0">
                <a:latin typeface="Calibri"/>
                <a:cs typeface="Calibri"/>
              </a:rPr>
              <a:t>13-</a:t>
            </a:r>
            <a:r>
              <a:rPr lang="it-IT" sz="1200" b="1" dirty="0">
                <a:latin typeface="Calibri"/>
                <a:cs typeface="Calibri"/>
              </a:rPr>
              <a:t>16</a:t>
            </a:r>
            <a:r>
              <a:rPr lang="it-IT" sz="1200" b="1" spc="3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aprile</a:t>
            </a:r>
            <a:r>
              <a:rPr lang="it-IT" sz="1200" b="1" spc="3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2024</a:t>
            </a:r>
          </a:p>
          <a:p>
            <a:pPr marR="5080" algn="just">
              <a:spcBef>
                <a:spcPts val="1105"/>
              </a:spcBef>
              <a:spcAft>
                <a:spcPts val="600"/>
              </a:spcAft>
            </a:pPr>
            <a:r>
              <a:rPr lang="it-IT" sz="1200" b="1" dirty="0">
                <a:latin typeface="Calibri"/>
                <a:cs typeface="Calibri"/>
              </a:rPr>
              <a:t>BENELUX</a:t>
            </a:r>
            <a:r>
              <a:rPr lang="it-IT" sz="1200" b="1" spc="3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–</a:t>
            </a:r>
            <a:r>
              <a:rPr lang="it-IT" sz="1200" b="1" spc="4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Bruxelles</a:t>
            </a:r>
            <a:r>
              <a:rPr lang="it-IT" sz="1200" b="1" spc="3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(28</a:t>
            </a:r>
            <a:r>
              <a:rPr lang="it-IT" sz="1200" b="1" spc="4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maggio)</a:t>
            </a:r>
            <a:r>
              <a:rPr lang="it-IT" sz="1200" b="1" spc="3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ed</a:t>
            </a:r>
            <a:r>
              <a:rPr lang="it-IT" sz="1200" b="1" spc="4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Amsterdam</a:t>
            </a:r>
            <a:r>
              <a:rPr lang="it-IT" sz="1200" b="1" spc="3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(29</a:t>
            </a:r>
            <a:r>
              <a:rPr lang="it-IT" sz="1200" b="1" spc="4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maggio)</a:t>
            </a:r>
            <a:r>
              <a:rPr lang="it-IT" sz="1200" b="1" spc="35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(2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eventi</a:t>
            </a:r>
            <a:r>
              <a:rPr lang="it-IT" sz="1200" spc="-15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di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presentazioni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alla</a:t>
            </a:r>
            <a:r>
              <a:rPr lang="it-IT" sz="1200" spc="-25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stampa)</a:t>
            </a:r>
            <a:endParaRPr lang="it-IT" sz="1200" spc="35" dirty="0">
              <a:latin typeface="Calibri"/>
              <a:cs typeface="Calibri"/>
            </a:endParaRPr>
          </a:p>
          <a:p>
            <a:pPr marR="5080" algn="just">
              <a:spcBef>
                <a:spcPts val="1105"/>
              </a:spcBef>
              <a:spcAft>
                <a:spcPts val="600"/>
              </a:spcAft>
            </a:pPr>
            <a:r>
              <a:rPr lang="it-IT" sz="1200" b="1" dirty="0">
                <a:latin typeface="Calibri"/>
                <a:cs typeface="Calibri"/>
              </a:rPr>
              <a:t>Conferenza</a:t>
            </a:r>
            <a:r>
              <a:rPr lang="it-IT" sz="1200" b="1" spc="-3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stampa</a:t>
            </a:r>
            <a:r>
              <a:rPr lang="it-IT" sz="1200" b="1" spc="-2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Tour</a:t>
            </a:r>
            <a:r>
              <a:rPr lang="it-IT" sz="1200" b="1" spc="-2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de</a:t>
            </a:r>
            <a:r>
              <a:rPr lang="it-IT" sz="1200" b="1" spc="-2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France</a:t>
            </a:r>
            <a:r>
              <a:rPr lang="it-IT" sz="1200" b="1" spc="-2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e</a:t>
            </a:r>
            <a:r>
              <a:rPr lang="it-IT" sz="1200" b="1" spc="-2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Cocktail</a:t>
            </a:r>
            <a:r>
              <a:rPr lang="it-IT" sz="1200" b="1" spc="-2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istituzionale</a:t>
            </a:r>
            <a:r>
              <a:rPr lang="it-IT" sz="1200" b="1" spc="-2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Business</a:t>
            </a:r>
            <a:r>
              <a:rPr lang="it-IT" sz="1200" b="1" spc="-2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France</a:t>
            </a:r>
            <a:r>
              <a:rPr lang="it-IT" sz="1200" b="1" spc="-3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-</a:t>
            </a:r>
            <a:r>
              <a:rPr lang="it-IT" sz="1200" b="1" spc="-2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28</a:t>
            </a:r>
            <a:r>
              <a:rPr lang="it-IT" sz="1200" b="1" spc="-15" dirty="0">
                <a:latin typeface="Calibri"/>
                <a:cs typeface="Calibri"/>
              </a:rPr>
              <a:t> </a:t>
            </a:r>
            <a:r>
              <a:rPr lang="it-IT" sz="1200" b="1" spc="-10" dirty="0">
                <a:latin typeface="Calibri"/>
                <a:cs typeface="Calibri"/>
              </a:rPr>
              <a:t>giugno</a:t>
            </a:r>
            <a:endParaRPr lang="it-IT" sz="1200" dirty="0">
              <a:latin typeface="Calibri"/>
              <a:cs typeface="Calibri"/>
            </a:endParaRPr>
          </a:p>
          <a:p>
            <a:pPr marR="5080" algn="just">
              <a:spcBef>
                <a:spcPts val="935"/>
              </a:spcBef>
              <a:spcAft>
                <a:spcPts val="600"/>
              </a:spcAft>
            </a:pPr>
            <a:r>
              <a:rPr lang="it-IT" sz="1200" b="1" dirty="0">
                <a:latin typeface="Calibri"/>
                <a:cs typeface="Calibri"/>
              </a:rPr>
              <a:t>Polonia</a:t>
            </a:r>
            <a:r>
              <a:rPr lang="it-IT" sz="1200" b="1" spc="165" dirty="0">
                <a:latin typeface="Calibri"/>
                <a:cs typeface="Calibri"/>
              </a:rPr>
              <a:t>  </a:t>
            </a:r>
            <a:r>
              <a:rPr lang="it-IT" sz="1200" b="1" dirty="0">
                <a:latin typeface="Calibri"/>
                <a:cs typeface="Calibri"/>
              </a:rPr>
              <a:t>e</a:t>
            </a:r>
            <a:r>
              <a:rPr lang="it-IT" sz="1200" b="1" spc="17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Toscana</a:t>
            </a:r>
            <a:r>
              <a:rPr lang="it-IT" sz="1200" b="1" spc="16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–</a:t>
            </a:r>
            <a:r>
              <a:rPr lang="it-IT" sz="1200" b="1" spc="17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Armonie</a:t>
            </a:r>
            <a:r>
              <a:rPr lang="it-IT" sz="1200" b="1" spc="17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rinascimentali</a:t>
            </a:r>
            <a:r>
              <a:rPr lang="it-IT" sz="1200" b="1" spc="17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-</a:t>
            </a:r>
            <a:r>
              <a:rPr lang="it-IT" sz="1200" b="1" spc="16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Roma</a:t>
            </a:r>
            <a:r>
              <a:rPr lang="it-IT" sz="1200" b="1" spc="16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19</a:t>
            </a:r>
            <a:r>
              <a:rPr lang="it-IT" sz="1200" b="1" spc="17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settembre</a:t>
            </a:r>
            <a:r>
              <a:rPr lang="it-IT" sz="1200" b="1" spc="17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2024</a:t>
            </a:r>
          </a:p>
          <a:p>
            <a:pPr marR="5080" algn="just">
              <a:spcBef>
                <a:spcPts val="935"/>
              </a:spcBef>
              <a:spcAft>
                <a:spcPts val="600"/>
              </a:spcAft>
            </a:pPr>
            <a:r>
              <a:rPr lang="it-IT" sz="1200" b="1" dirty="0">
                <a:latin typeface="Calibri"/>
                <a:cs typeface="Calibri"/>
              </a:rPr>
              <a:t>ARGENTINA</a:t>
            </a:r>
            <a:r>
              <a:rPr lang="it-IT" sz="1200" b="1" spc="6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E</a:t>
            </a:r>
            <a:r>
              <a:rPr lang="it-IT" sz="1200" b="1" spc="6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BRASILE</a:t>
            </a:r>
            <a:r>
              <a:rPr lang="it-IT" sz="1200" b="1" spc="6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–</a:t>
            </a:r>
            <a:r>
              <a:rPr lang="it-IT" sz="1200" b="1" spc="7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27</a:t>
            </a:r>
            <a:r>
              <a:rPr lang="it-IT" sz="1200" b="1" spc="6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settembre</a:t>
            </a:r>
            <a:r>
              <a:rPr lang="it-IT" sz="1200" b="1" spc="60" dirty="0">
                <a:latin typeface="Calibri"/>
                <a:cs typeface="Calibri"/>
              </a:rPr>
              <a:t> </a:t>
            </a:r>
            <a:r>
              <a:rPr lang="it-IT" sz="1200" b="1" spc="-10" dirty="0">
                <a:latin typeface="Calibri"/>
                <a:cs typeface="Calibri"/>
              </a:rPr>
              <a:t>-</a:t>
            </a:r>
            <a:r>
              <a:rPr lang="it-IT" sz="1200" b="1" dirty="0">
                <a:latin typeface="Calibri"/>
                <a:cs typeface="Calibri"/>
              </a:rPr>
              <a:t>3</a:t>
            </a:r>
            <a:r>
              <a:rPr lang="it-IT" sz="1200" b="1" spc="7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ottobre</a:t>
            </a:r>
            <a:r>
              <a:rPr lang="it-IT" sz="1200" b="1" spc="6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2024</a:t>
            </a:r>
            <a:r>
              <a:rPr lang="it-IT" sz="1200" b="1" spc="-10" dirty="0">
                <a:latin typeface="Calibri"/>
                <a:cs typeface="Calibri"/>
              </a:rPr>
              <a:t> </a:t>
            </a:r>
            <a:r>
              <a:rPr lang="it-IT" sz="1200" spc="-10" dirty="0">
                <a:latin typeface="Calibri"/>
                <a:cs typeface="Calibri"/>
              </a:rPr>
              <a:t>(4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eventi</a:t>
            </a:r>
            <a:r>
              <a:rPr lang="it-IT" sz="1200" spc="-15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di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presentazioni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alla</a:t>
            </a:r>
            <a:r>
              <a:rPr lang="it-IT" sz="1200" spc="-25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stampa)</a:t>
            </a:r>
          </a:p>
          <a:p>
            <a:pPr marR="5080" algn="just">
              <a:spcBef>
                <a:spcPts val="935"/>
              </a:spcBef>
              <a:spcAft>
                <a:spcPts val="600"/>
              </a:spcAft>
            </a:pPr>
            <a:r>
              <a:rPr lang="it-IT" sz="1200" b="1" dirty="0">
                <a:latin typeface="Calibri"/>
                <a:cs typeface="Calibri"/>
              </a:rPr>
              <a:t>MADRID</a:t>
            </a:r>
            <a:r>
              <a:rPr lang="it-IT" sz="1200" b="1" spc="-15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–</a:t>
            </a:r>
            <a:r>
              <a:rPr lang="it-IT" sz="1200" b="1" spc="-2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14</a:t>
            </a:r>
            <a:r>
              <a:rPr lang="it-IT" sz="1200" b="1" spc="-2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ottobre</a:t>
            </a:r>
            <a:r>
              <a:rPr lang="it-IT" sz="1200" b="1" spc="-20" dirty="0">
                <a:latin typeface="Calibri"/>
                <a:cs typeface="Calibri"/>
              </a:rPr>
              <a:t> </a:t>
            </a:r>
            <a:r>
              <a:rPr lang="it-IT" sz="1200" b="1" dirty="0">
                <a:latin typeface="Calibri"/>
                <a:cs typeface="Calibri"/>
              </a:rPr>
              <a:t>2024</a:t>
            </a:r>
            <a:r>
              <a:rPr lang="it-IT" sz="1200" dirty="0">
                <a:latin typeface="Calibri"/>
                <a:cs typeface="Calibri"/>
              </a:rPr>
              <a:t>,</a:t>
            </a:r>
            <a:r>
              <a:rPr lang="it-IT" sz="1200" spc="-25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evento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per</a:t>
            </a:r>
            <a:r>
              <a:rPr lang="it-IT" sz="1200" spc="-2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la</a:t>
            </a:r>
            <a:r>
              <a:rPr lang="it-IT" sz="1200" spc="-30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stampa</a:t>
            </a:r>
          </a:p>
          <a:p>
            <a:pPr marR="5080" algn="just">
              <a:spcBef>
                <a:spcPts val="935"/>
              </a:spcBef>
              <a:spcAft>
                <a:spcPts val="600"/>
              </a:spcAft>
            </a:pPr>
            <a:r>
              <a:rPr lang="it-IT" sz="1200" b="1" dirty="0">
                <a:latin typeface="Calibri"/>
                <a:cs typeface="Calibri"/>
              </a:rPr>
              <a:t>ZURIGO –LOSANNA  11-12 novembre 2024 – </a:t>
            </a:r>
            <a:r>
              <a:rPr lang="it-IT" sz="1200" dirty="0">
                <a:latin typeface="Calibri"/>
                <a:cs typeface="Calibri"/>
              </a:rPr>
              <a:t>evento per la stampa </a:t>
            </a:r>
          </a:p>
          <a:p>
            <a:pPr marR="5080" algn="just">
              <a:spcBef>
                <a:spcPts val="935"/>
              </a:spcBef>
              <a:spcAft>
                <a:spcPts val="600"/>
              </a:spcAft>
            </a:pPr>
            <a:r>
              <a:rPr lang="it-IT" sz="1200" b="1" dirty="0">
                <a:latin typeface="Calibri"/>
                <a:cs typeface="Calibri"/>
              </a:rPr>
              <a:t>Bahrein 18/19 novembre – </a:t>
            </a:r>
            <a:r>
              <a:rPr lang="it-IT" sz="1200" dirty="0">
                <a:latin typeface="Calibri"/>
                <a:cs typeface="Calibri"/>
              </a:rPr>
              <a:t>evento per la stampa </a:t>
            </a:r>
            <a:r>
              <a:rPr lang="it-IT" sz="1200" b="1" dirty="0">
                <a:latin typeface="Calibri"/>
                <a:cs typeface="Calibri"/>
              </a:rPr>
              <a:t>–Settimana della cucina Italiana</a:t>
            </a:r>
          </a:p>
          <a:p>
            <a:pPr marR="5080" algn="just">
              <a:spcBef>
                <a:spcPts val="935"/>
              </a:spcBef>
              <a:spcAft>
                <a:spcPts val="600"/>
              </a:spcAft>
            </a:pPr>
            <a:r>
              <a:rPr lang="it-IT" sz="1200" b="1" dirty="0">
                <a:latin typeface="Calibri"/>
                <a:cs typeface="Calibri"/>
              </a:rPr>
              <a:t>Londra 19 Novembre </a:t>
            </a:r>
            <a:r>
              <a:rPr lang="it-IT" sz="1200" dirty="0">
                <a:latin typeface="Calibri"/>
                <a:cs typeface="Calibri"/>
              </a:rPr>
              <a:t>evento per la stampa </a:t>
            </a:r>
            <a:r>
              <a:rPr lang="it-IT" sz="1200" b="1" dirty="0">
                <a:latin typeface="Calibri"/>
                <a:cs typeface="Calibri"/>
              </a:rPr>
              <a:t>– Settimana della cucina Italiana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33CEC-9527-2152-3046-29799891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733ED19-65A0-D190-20AC-C24F487AE237}"/>
              </a:ext>
            </a:extLst>
          </p:cNvPr>
          <p:cNvSpPr/>
          <p:nvPr/>
        </p:nvSpPr>
        <p:spPr>
          <a:xfrm>
            <a:off x="1371775" y="846630"/>
            <a:ext cx="6402070" cy="4895850"/>
          </a:xfrm>
          <a:custGeom>
            <a:avLst/>
            <a:gdLst/>
            <a:ahLst/>
            <a:cxnLst/>
            <a:rect l="l" t="t" r="r" b="b"/>
            <a:pathLst>
              <a:path w="6402070" h="4895850">
                <a:moveTo>
                  <a:pt x="0" y="0"/>
                </a:moveTo>
                <a:lnTo>
                  <a:pt x="6402000" y="0"/>
                </a:lnTo>
                <a:lnTo>
                  <a:pt x="6402000" y="4895400"/>
                </a:lnTo>
                <a:lnTo>
                  <a:pt x="0" y="48954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EA985A2-3D12-AA7D-B940-4A2F1CA51D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1371600"/>
            <a:ext cx="7924800" cy="1050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1495" defTabSz="1177925">
              <a:lnSpc>
                <a:spcPts val="4200"/>
              </a:lnSpc>
              <a:spcBef>
                <a:spcPts val="5"/>
              </a:spcBef>
              <a:buSzPct val="80000"/>
            </a:pPr>
            <a:r>
              <a:rPr lang="it-IT" sz="2800" spc="-10" dirty="0"/>
              <a:t> </a:t>
            </a:r>
            <a:r>
              <a:rPr lang="it-IT" sz="2800" dirty="0">
                <a:solidFill>
                  <a:srgbClr val="FF0000"/>
                </a:solidFill>
              </a:rPr>
              <a:t>Partecipazione a Fiere ed Eventi BtoB e </a:t>
            </a:r>
            <a:r>
              <a:rPr lang="it-IT" sz="2800" dirty="0" err="1">
                <a:solidFill>
                  <a:srgbClr val="FF0000"/>
                </a:solidFill>
              </a:rPr>
              <a:t>BtoC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br>
              <a:rPr lang="it-IT" sz="2800" dirty="0"/>
            </a:br>
            <a:endParaRPr sz="28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CB16E17-6579-931C-918E-B4585FF2175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grpSp>
        <p:nvGrpSpPr>
          <p:cNvPr id="4" name="object 3"/>
          <p:cNvGrpSpPr/>
          <p:nvPr/>
        </p:nvGrpSpPr>
        <p:grpSpPr>
          <a:xfrm>
            <a:off x="0" y="2559938"/>
            <a:ext cx="9143999" cy="2926080"/>
            <a:chOff x="0" y="3273551"/>
            <a:chExt cx="9143999" cy="2926080"/>
          </a:xfrm>
        </p:grpSpPr>
        <p:pic>
          <p:nvPicPr>
            <p:cNvPr id="7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288791"/>
              <a:ext cx="4443984" cy="2910840"/>
            </a:xfrm>
            <a:prstGeom prst="rect">
              <a:avLst/>
            </a:prstGeom>
          </p:spPr>
        </p:pic>
        <p:pic>
          <p:nvPicPr>
            <p:cNvPr id="8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0935" y="3273551"/>
              <a:ext cx="4703064" cy="2910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252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07159-0C38-ACC7-F0D3-2DA2B5A21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D0ECFDB-5101-E89C-68FE-537D74B42A2C}"/>
              </a:ext>
            </a:extLst>
          </p:cNvPr>
          <p:cNvSpPr/>
          <p:nvPr/>
        </p:nvSpPr>
        <p:spPr>
          <a:xfrm>
            <a:off x="1371775" y="846630"/>
            <a:ext cx="6402070" cy="4895850"/>
          </a:xfrm>
          <a:custGeom>
            <a:avLst/>
            <a:gdLst/>
            <a:ahLst/>
            <a:cxnLst/>
            <a:rect l="l" t="t" r="r" b="b"/>
            <a:pathLst>
              <a:path w="6402070" h="4895850">
                <a:moveTo>
                  <a:pt x="0" y="0"/>
                </a:moveTo>
                <a:lnTo>
                  <a:pt x="6402000" y="0"/>
                </a:lnTo>
                <a:lnTo>
                  <a:pt x="6402000" y="4895400"/>
                </a:lnTo>
                <a:lnTo>
                  <a:pt x="0" y="48954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EAD676A-CBB0-7B3C-A0D9-77022C81C5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8404762" cy="2665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1495" defTabSz="1177925">
              <a:lnSpc>
                <a:spcPts val="4200"/>
              </a:lnSpc>
              <a:spcBef>
                <a:spcPts val="5"/>
              </a:spcBef>
              <a:buSzPct val="80000"/>
            </a:pPr>
            <a:br>
              <a:rPr lang="it-IT" sz="2800" dirty="0">
                <a:solidFill>
                  <a:srgbClr val="FF0000"/>
                </a:solidFill>
              </a:rPr>
            </a:br>
            <a:br>
              <a:rPr lang="it-IT" sz="2800" dirty="0">
                <a:solidFill>
                  <a:srgbClr val="FF0000"/>
                </a:solidFill>
              </a:rPr>
            </a:br>
            <a:r>
              <a:rPr lang="it-IT" sz="2800" dirty="0">
                <a:solidFill>
                  <a:srgbClr val="FF0000"/>
                </a:solidFill>
              </a:rPr>
              <a:t>		Vetrina Toscana</a:t>
            </a:r>
            <a:br>
              <a:rPr lang="it-IT" sz="2800" dirty="0"/>
            </a:br>
            <a:br>
              <a:rPr lang="it-IT" sz="2800" dirty="0">
                <a:latin typeface="Calibri"/>
                <a:cs typeface="Calibri"/>
              </a:rPr>
            </a:br>
            <a:endParaRPr sz="28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A9A11CE-09BB-4FD8-3929-6663D52AD5D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BA6B382-5D58-E287-3453-895EB62110DD}"/>
              </a:ext>
            </a:extLst>
          </p:cNvPr>
          <p:cNvSpPr txBox="1"/>
          <p:nvPr/>
        </p:nvSpPr>
        <p:spPr>
          <a:xfrm>
            <a:off x="420556" y="91947"/>
            <a:ext cx="55992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dirty="0">
                <a:latin typeface="Calibri"/>
                <a:cs typeface="Calibri"/>
              </a:rPr>
              <a:t>COSA FACCIAMO INSIEME E </a:t>
            </a:r>
            <a:r>
              <a:rPr sz="1600" b="1" dirty="0">
                <a:latin typeface="Calibri"/>
                <a:cs typeface="Calibri"/>
              </a:rPr>
              <a:t>SU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COSA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STIAMO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LAVORANDO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4" name="object 3"/>
          <p:cNvGrpSpPr/>
          <p:nvPr/>
        </p:nvGrpSpPr>
        <p:grpSpPr>
          <a:xfrm>
            <a:off x="2209800" y="1518929"/>
            <a:ext cx="5921025" cy="4191000"/>
            <a:chOff x="0" y="1054607"/>
            <a:chExt cx="6229066" cy="4636008"/>
          </a:xfrm>
        </p:grpSpPr>
        <p:pic>
          <p:nvPicPr>
            <p:cNvPr id="7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4607"/>
              <a:ext cx="4123944" cy="4636008"/>
            </a:xfrm>
            <a:prstGeom prst="rect">
              <a:avLst/>
            </a:prstGeom>
          </p:spPr>
        </p:pic>
        <p:sp>
          <p:nvSpPr>
            <p:cNvPr id="8" name="object 5"/>
            <p:cNvSpPr/>
            <p:nvPr/>
          </p:nvSpPr>
          <p:spPr>
            <a:xfrm>
              <a:off x="4123943" y="1914066"/>
              <a:ext cx="2105123" cy="1516441"/>
            </a:xfrm>
            <a:custGeom>
              <a:avLst/>
              <a:gdLst/>
              <a:ahLst/>
              <a:cxnLst/>
              <a:rect l="l" t="t" r="r" b="b"/>
              <a:pathLst>
                <a:path w="5223509" h="4033520">
                  <a:moveTo>
                    <a:pt x="5223300" y="0"/>
                  </a:moveTo>
                  <a:lnTo>
                    <a:pt x="0" y="0"/>
                  </a:lnTo>
                  <a:lnTo>
                    <a:pt x="0" y="4032898"/>
                  </a:lnTo>
                  <a:lnTo>
                    <a:pt x="5223300" y="4032898"/>
                  </a:lnTo>
                  <a:lnTo>
                    <a:pt x="5223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405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556" y="91947"/>
            <a:ext cx="16395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VETRINA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TOSCANA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4417732" y="527279"/>
            <a:ext cx="4123944" cy="111889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5"/>
              </a:spcBef>
            </a:pPr>
            <a:r>
              <a:rPr sz="2400" b="1" dirty="0" err="1"/>
              <a:t>Eventi</a:t>
            </a:r>
            <a:r>
              <a:rPr lang="it-IT" sz="2400" b="1" dirty="0"/>
              <a:t>/iniziative tra gestione diretta e dai</a:t>
            </a:r>
            <a:r>
              <a:rPr lang="it-IT" sz="2400" b="1" spc="-60" dirty="0">
                <a:latin typeface="Calibri"/>
                <a:cs typeface="Calibri"/>
              </a:rPr>
              <a:t> </a:t>
            </a:r>
            <a:r>
              <a:rPr lang="it-IT" sz="2400" b="1" dirty="0">
                <a:latin typeface="Calibri"/>
                <a:cs typeface="Calibri"/>
              </a:rPr>
              <a:t>CAT,</a:t>
            </a:r>
            <a:r>
              <a:rPr lang="it-IT" sz="2400" b="1" spc="-55" dirty="0">
                <a:latin typeface="Calibri"/>
                <a:cs typeface="Calibri"/>
              </a:rPr>
              <a:t> </a:t>
            </a:r>
            <a:r>
              <a:rPr lang="it-IT" sz="2400" b="1" spc="-10" dirty="0">
                <a:latin typeface="Calibri"/>
                <a:cs typeface="Calibri"/>
              </a:rPr>
              <a:t>dalle </a:t>
            </a:r>
            <a:r>
              <a:rPr lang="it-IT" sz="2400" b="1" dirty="0">
                <a:latin typeface="Calibri"/>
                <a:cs typeface="Calibri"/>
              </a:rPr>
              <a:t>CCIAA</a:t>
            </a:r>
            <a:r>
              <a:rPr lang="it-IT" sz="2400" b="1" spc="-40" dirty="0">
                <a:latin typeface="Calibri"/>
                <a:cs typeface="Calibri"/>
              </a:rPr>
              <a:t> </a:t>
            </a:r>
            <a:r>
              <a:rPr lang="it-IT" sz="2400" b="1" dirty="0">
                <a:latin typeface="Calibri"/>
                <a:cs typeface="Calibri"/>
              </a:rPr>
              <a:t>e</a:t>
            </a:r>
            <a:r>
              <a:rPr lang="it-IT" sz="2400" b="1" spc="-35" dirty="0">
                <a:latin typeface="Calibri"/>
                <a:cs typeface="Calibri"/>
              </a:rPr>
              <a:t> </a:t>
            </a:r>
            <a:r>
              <a:rPr lang="it-IT" sz="2400" b="1" dirty="0">
                <a:latin typeface="Calibri"/>
                <a:cs typeface="Calibri"/>
              </a:rPr>
              <a:t>altri</a:t>
            </a:r>
            <a:r>
              <a:rPr lang="it-IT" sz="2400" b="1" spc="-35" dirty="0">
                <a:latin typeface="Calibri"/>
                <a:cs typeface="Calibri"/>
              </a:rPr>
              <a:t> </a:t>
            </a:r>
            <a:r>
              <a:rPr lang="it-IT" sz="2400" b="1" spc="-10" dirty="0">
                <a:latin typeface="Calibri"/>
                <a:cs typeface="Calibri"/>
              </a:rPr>
              <a:t>stakeholder</a:t>
            </a:r>
            <a:endParaRPr sz="2400" b="1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3657600" y="50878"/>
            <a:ext cx="3110537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latin typeface="Calibri"/>
                <a:cs typeface="Calibri"/>
              </a:rPr>
              <a:t>DATI</a:t>
            </a:r>
            <a:r>
              <a:rPr sz="1900" b="1" spc="39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202</a:t>
            </a:r>
            <a:r>
              <a:rPr lang="it-IT" sz="1900" b="1" dirty="0">
                <a:latin typeface="Calibri"/>
                <a:cs typeface="Calibri"/>
              </a:rPr>
              <a:t>2-2024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744B6AA9-4D03-21CB-6DCD-C1B41ABF11EF}"/>
              </a:ext>
            </a:extLst>
          </p:cNvPr>
          <p:cNvSpPr txBox="1"/>
          <p:nvPr/>
        </p:nvSpPr>
        <p:spPr>
          <a:xfrm>
            <a:off x="4417732" y="3229292"/>
            <a:ext cx="4520430" cy="2790508"/>
          </a:xfrm>
          <a:prstGeom prst="rect">
            <a:avLst/>
          </a:prstGeom>
          <a:ln w="3175">
            <a:solidFill>
              <a:srgbClr val="C0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  <a:tabLst>
                <a:tab pos="354965" algn="l"/>
              </a:tabLst>
            </a:pPr>
            <a:endParaRPr lang="it-IT" sz="3200" b="1" dirty="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  <a:spcBef>
                <a:spcPts val="100"/>
              </a:spcBef>
              <a:tabLst>
                <a:tab pos="354965" algn="l"/>
              </a:tabLst>
            </a:pPr>
            <a:r>
              <a:rPr lang="it-IT" sz="3200" b="1" dirty="0">
                <a:latin typeface="Calibri"/>
                <a:cs typeface="Calibri"/>
              </a:rPr>
              <a:t> Partnership attivate</a:t>
            </a:r>
          </a:p>
          <a:p>
            <a:pPr marL="12700">
              <a:lnSpc>
                <a:spcPts val="2125"/>
              </a:lnSpc>
              <a:spcBef>
                <a:spcPts val="100"/>
              </a:spcBef>
              <a:tabLst>
                <a:tab pos="354965" algn="l"/>
              </a:tabLst>
            </a:pPr>
            <a:r>
              <a:rPr lang="it-IT" sz="1800" dirty="0">
                <a:latin typeface="Calibri"/>
                <a:cs typeface="Calibri"/>
              </a:rPr>
              <a:t> </a:t>
            </a:r>
            <a:r>
              <a:rPr sz="1800" dirty="0" err="1">
                <a:latin typeface="Calibri"/>
                <a:cs typeface="Calibri"/>
              </a:rPr>
              <a:t>Unione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Regionale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Cuochi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Toscani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  <a:tabLst>
                <a:tab pos="354965" algn="l"/>
              </a:tabLst>
            </a:pPr>
            <a:r>
              <a:rPr lang="it-IT" sz="18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Slow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Food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Toscana</a:t>
            </a:r>
            <a:endParaRPr sz="1800" dirty="0">
              <a:latin typeface="Calibri"/>
              <a:cs typeface="Calibri"/>
            </a:endParaRPr>
          </a:p>
          <a:p>
            <a:pPr marL="12700" marR="336550">
              <a:lnSpc>
                <a:spcPts val="2090"/>
              </a:lnSpc>
              <a:spcBef>
                <a:spcPts val="175"/>
              </a:spcBef>
              <a:tabLst>
                <a:tab pos="355600" algn="l"/>
              </a:tabLst>
            </a:pPr>
            <a:r>
              <a:rPr lang="it-IT" sz="1800" dirty="0">
                <a:latin typeface="Calibri"/>
                <a:cs typeface="Calibri"/>
              </a:rPr>
              <a:t> </a:t>
            </a:r>
            <a:r>
              <a:rPr sz="1800" dirty="0" err="1">
                <a:latin typeface="Calibri"/>
                <a:cs typeface="Calibri"/>
              </a:rPr>
              <a:t>Federazione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Strade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Vino,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 err="1">
                <a:latin typeface="Calibri"/>
                <a:cs typeface="Calibri"/>
              </a:rPr>
              <a:t>dell'Olio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lang="it-IT" spc="-35" dirty="0">
                <a:latin typeface="Calibri"/>
                <a:cs typeface="Calibri"/>
              </a:rPr>
              <a:t> </a:t>
            </a:r>
            <a:r>
              <a:rPr sz="1800" spc="-25" dirty="0" err="1">
                <a:latin typeface="Calibri"/>
                <a:cs typeface="Calibri"/>
              </a:rPr>
              <a:t>dei</a:t>
            </a:r>
            <a:endParaRPr lang="it-IT" sz="1800" spc="-25" dirty="0">
              <a:latin typeface="Calibri"/>
              <a:cs typeface="Calibri"/>
            </a:endParaRPr>
          </a:p>
          <a:p>
            <a:pPr marL="12700" marR="336550">
              <a:lnSpc>
                <a:spcPts val="2090"/>
              </a:lnSpc>
              <a:spcBef>
                <a:spcPts val="175"/>
              </a:spcBef>
              <a:tabLst>
                <a:tab pos="355600" algn="l"/>
              </a:tabLst>
            </a:pPr>
            <a:r>
              <a:rPr lang="it-IT" spc="-25" dirty="0">
                <a:latin typeface="Calibri"/>
                <a:cs typeface="Calibri"/>
              </a:rPr>
              <a:t> </a:t>
            </a:r>
            <a:r>
              <a:rPr sz="1800" dirty="0" err="1">
                <a:latin typeface="Calibri"/>
                <a:cs typeface="Calibri"/>
              </a:rPr>
              <a:t>Sapori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</a:t>
            </a:r>
            <a:r>
              <a:rPr sz="1800" spc="-10" dirty="0">
                <a:latin typeface="Calibri"/>
                <a:cs typeface="Calibri"/>
              </a:rPr>
              <a:t> Toscana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150"/>
              </a:lnSpc>
              <a:tabLst>
                <a:tab pos="354965" algn="l"/>
              </a:tabLst>
            </a:pPr>
            <a:r>
              <a:rPr lang="it-IT" sz="18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Città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dell'olio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  <a:spcBef>
                <a:spcPts val="50"/>
              </a:spcBef>
              <a:tabLst>
                <a:tab pos="354965" algn="l"/>
              </a:tabLst>
            </a:pPr>
            <a:r>
              <a:rPr lang="it-IT" sz="1800" dirty="0">
                <a:latin typeface="Calibri"/>
                <a:cs typeface="Calibri"/>
              </a:rPr>
              <a:t> </a:t>
            </a:r>
            <a:r>
              <a:rPr sz="1800" dirty="0" err="1">
                <a:latin typeface="Calibri"/>
                <a:cs typeface="Calibri"/>
              </a:rPr>
              <a:t>Federalberghi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Toscana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  <a:tabLst>
                <a:tab pos="354965" algn="l"/>
              </a:tabLst>
            </a:pPr>
            <a:r>
              <a:rPr lang="it-IT" sz="1800" dirty="0">
                <a:latin typeface="Calibri"/>
                <a:cs typeface="Calibri"/>
              </a:rPr>
              <a:t> </a:t>
            </a:r>
            <a:r>
              <a:rPr sz="1800" dirty="0" err="1">
                <a:latin typeface="Calibri"/>
                <a:cs typeface="Calibri"/>
              </a:rPr>
              <a:t>Associazione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nazionale</a:t>
            </a:r>
            <a:r>
              <a:rPr sz="1800" spc="3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Città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Vino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  <a:tabLst>
                <a:tab pos="354965" algn="l"/>
              </a:tabLst>
            </a:pPr>
            <a:r>
              <a:rPr lang="it-IT" sz="18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AIS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Toscana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Associazione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italiana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sommelier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767F5EF7-DF67-FA30-3263-A2754FC4C6EE}"/>
              </a:ext>
            </a:extLst>
          </p:cNvPr>
          <p:cNvSpPr txBox="1"/>
          <p:nvPr/>
        </p:nvSpPr>
        <p:spPr>
          <a:xfrm>
            <a:off x="152400" y="3957569"/>
            <a:ext cx="4140190" cy="19543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200" b="1" dirty="0">
                <a:latin typeface="Calibri"/>
                <a:cs typeface="Calibri"/>
              </a:rPr>
              <a:t>I</a:t>
            </a:r>
            <a:r>
              <a:rPr lang="it-IT" sz="2200" b="1" spc="-30" dirty="0">
                <a:latin typeface="Calibri"/>
                <a:cs typeface="Calibri"/>
              </a:rPr>
              <a:t> </a:t>
            </a:r>
            <a:r>
              <a:rPr lang="it-IT" sz="2200" b="1" dirty="0">
                <a:latin typeface="Calibri"/>
                <a:cs typeface="Calibri"/>
              </a:rPr>
              <a:t>numeri</a:t>
            </a:r>
            <a:r>
              <a:rPr lang="it-IT" sz="2200" b="1" spc="-25" dirty="0">
                <a:latin typeface="Calibri"/>
                <a:cs typeface="Calibri"/>
              </a:rPr>
              <a:t> </a:t>
            </a:r>
            <a:r>
              <a:rPr lang="it-IT" sz="2200" b="1" dirty="0">
                <a:latin typeface="Calibri"/>
                <a:cs typeface="Calibri"/>
              </a:rPr>
              <a:t>della</a:t>
            </a:r>
            <a:r>
              <a:rPr lang="it-IT" sz="2200" b="1" spc="-20" dirty="0">
                <a:latin typeface="Calibri"/>
                <a:cs typeface="Calibri"/>
              </a:rPr>
              <a:t> rete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 err="1">
                <a:latin typeface="Calibri"/>
                <a:cs typeface="Calibri"/>
              </a:rPr>
              <a:t>Ristoranti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10</a:t>
            </a:r>
            <a:r>
              <a:rPr lang="it-IT" sz="2000" dirty="0">
                <a:latin typeface="Calibri"/>
                <a:cs typeface="Calibri"/>
              </a:rPr>
              <a:t>13</a:t>
            </a:r>
            <a:r>
              <a:rPr lang="it-IT" sz="2000" spc="-45" dirty="0">
                <a:latin typeface="Calibri"/>
                <a:cs typeface="Calibri"/>
              </a:rPr>
              <a:t>  </a:t>
            </a:r>
            <a:r>
              <a:rPr sz="1900" b="1" dirty="0" err="1">
                <a:latin typeface="Calibri"/>
                <a:cs typeface="Calibri"/>
              </a:rPr>
              <a:t>Botteghe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lang="it-IT" sz="2000" dirty="0">
                <a:latin typeface="Calibri"/>
                <a:cs typeface="Calibri"/>
              </a:rPr>
              <a:t>292</a:t>
            </a:r>
          </a:p>
          <a:p>
            <a:pPr marL="12700">
              <a:spcBef>
                <a:spcPts val="100"/>
              </a:spcBef>
            </a:pPr>
            <a:r>
              <a:rPr lang="it-IT" sz="1900" b="1" dirty="0">
                <a:latin typeface="Calibri"/>
                <a:cs typeface="Calibri"/>
              </a:rPr>
              <a:t>Produttori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lang="it-IT" sz="2000" dirty="0">
                <a:latin typeface="Calibri"/>
                <a:cs typeface="Calibri"/>
              </a:rPr>
              <a:t>427 </a:t>
            </a:r>
            <a:r>
              <a:rPr lang="it-IT" sz="1900" b="1" dirty="0">
                <a:latin typeface="Calibri"/>
                <a:cs typeface="Calibri"/>
              </a:rPr>
              <a:t>Agriturismi</a:t>
            </a:r>
            <a:r>
              <a:rPr lang="it-IT" sz="2000" dirty="0">
                <a:latin typeface="Calibri"/>
                <a:cs typeface="Calibri"/>
              </a:rPr>
              <a:t>: 84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900" b="1" dirty="0">
                <a:latin typeface="Calibri"/>
                <a:cs typeface="Calibri"/>
              </a:rPr>
              <a:t>S</a:t>
            </a:r>
            <a:r>
              <a:rPr sz="1900" b="1" dirty="0" err="1">
                <a:latin typeface="Calibri"/>
                <a:cs typeface="Calibri"/>
              </a:rPr>
              <a:t>trutture</a:t>
            </a:r>
            <a:r>
              <a:rPr sz="1900" b="1" dirty="0">
                <a:latin typeface="Calibri"/>
                <a:cs typeface="Calibri"/>
              </a:rPr>
              <a:t> ricettive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</a:t>
            </a:r>
            <a:r>
              <a:rPr lang="it-IT" sz="2000" dirty="0">
                <a:latin typeface="Calibri"/>
                <a:cs typeface="Calibri"/>
              </a:rPr>
              <a:t>15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000" dirty="0">
                <a:latin typeface="Calibri"/>
                <a:cs typeface="Calibri"/>
              </a:rPr>
              <a:t>1929 uscite stampa nel 2024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094F99CC-9A78-D901-C9AE-4F92A431F624}"/>
              </a:ext>
            </a:extLst>
          </p:cNvPr>
          <p:cNvSpPr txBox="1"/>
          <p:nvPr/>
        </p:nvSpPr>
        <p:spPr>
          <a:xfrm>
            <a:off x="4417732" y="1619609"/>
            <a:ext cx="3126068" cy="15164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lang="it-IT" sz="3200" b="1" dirty="0">
                <a:latin typeface="Calibri"/>
                <a:cs typeface="Calibri"/>
              </a:rPr>
              <a:t>2022: 190</a:t>
            </a:r>
          </a:p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lang="it-IT" sz="3200" b="1" dirty="0">
                <a:latin typeface="Calibri"/>
                <a:cs typeface="Calibri"/>
              </a:rPr>
              <a:t>2023: 290</a:t>
            </a:r>
          </a:p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lang="it-IT" sz="3200" b="1" dirty="0">
                <a:latin typeface="Calibri"/>
                <a:cs typeface="Calibri"/>
              </a:rPr>
              <a:t>2024: 360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59AA3E-E429-5942-7149-2EE5D3EE786A}"/>
              </a:ext>
            </a:extLst>
          </p:cNvPr>
          <p:cNvSpPr txBox="1"/>
          <p:nvPr/>
        </p:nvSpPr>
        <p:spPr>
          <a:xfrm>
            <a:off x="152400" y="1066800"/>
            <a:ext cx="41401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/>
                <a:cs typeface="Calibri"/>
              </a:rPr>
              <a:t>E’ una rete tra produttori, </a:t>
            </a:r>
          </a:p>
          <a:p>
            <a:r>
              <a:rPr lang="it-IT" dirty="0">
                <a:latin typeface="Calibri"/>
                <a:cs typeface="Calibri"/>
              </a:rPr>
              <a:t>botteghe, ristoranti, alberghi,</a:t>
            </a:r>
          </a:p>
          <a:p>
            <a:r>
              <a:rPr lang="it-IT" dirty="0">
                <a:latin typeface="Calibri"/>
                <a:cs typeface="Calibri"/>
              </a:rPr>
              <a:t>agriturismi, cantine e tutti coloro</a:t>
            </a:r>
          </a:p>
          <a:p>
            <a:r>
              <a:rPr lang="it-IT" dirty="0">
                <a:latin typeface="Calibri"/>
                <a:cs typeface="Calibri"/>
              </a:rPr>
              <a:t>che offrono esperienze enogastronomiche, create per mettere </a:t>
            </a:r>
          </a:p>
          <a:p>
            <a:r>
              <a:rPr lang="it-IT" dirty="0">
                <a:latin typeface="Calibri"/>
                <a:cs typeface="Calibri"/>
              </a:rPr>
              <a:t>a disposizione dei turisti tute le informazioni della tradizione toscana </a:t>
            </a:r>
          </a:p>
          <a:p>
            <a:r>
              <a:rPr lang="it-IT" dirty="0">
                <a:latin typeface="Calibri"/>
                <a:cs typeface="Calibri"/>
              </a:rPr>
              <a:t>Di produzione di eccellenza, dell’ospitalità</a:t>
            </a:r>
          </a:p>
          <a:p>
            <a:r>
              <a:rPr lang="it-IT" dirty="0">
                <a:latin typeface="Calibri"/>
                <a:cs typeface="Calibri"/>
              </a:rPr>
              <a:t>E della cucina regionale</a:t>
            </a:r>
          </a:p>
        </p:txBody>
      </p:sp>
    </p:spTree>
    <p:extLst>
      <p:ext uri="{BB962C8B-B14F-4D97-AF65-F5344CB8AC3E}">
        <p14:creationId xmlns:p14="http://schemas.microsoft.com/office/powerpoint/2010/main" val="727014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BCC39-1E90-8770-ED68-908946249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7E1D04B-AF3A-D8D0-D7F2-E9A76918C7C1}"/>
              </a:ext>
            </a:extLst>
          </p:cNvPr>
          <p:cNvSpPr/>
          <p:nvPr/>
        </p:nvSpPr>
        <p:spPr>
          <a:xfrm>
            <a:off x="1371775" y="846630"/>
            <a:ext cx="6402070" cy="4895850"/>
          </a:xfrm>
          <a:custGeom>
            <a:avLst/>
            <a:gdLst/>
            <a:ahLst/>
            <a:cxnLst/>
            <a:rect l="l" t="t" r="r" b="b"/>
            <a:pathLst>
              <a:path w="6402070" h="4895850">
                <a:moveTo>
                  <a:pt x="0" y="0"/>
                </a:moveTo>
                <a:lnTo>
                  <a:pt x="6402000" y="0"/>
                </a:lnTo>
                <a:lnTo>
                  <a:pt x="6402000" y="4895400"/>
                </a:lnTo>
                <a:lnTo>
                  <a:pt x="0" y="48954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89B245E-1618-4EFC-04B7-FA00B98F31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00" y="600786"/>
            <a:ext cx="8404762" cy="2127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1495" defTabSz="1177925">
              <a:lnSpc>
                <a:spcPts val="4200"/>
              </a:lnSpc>
              <a:spcBef>
                <a:spcPts val="5"/>
              </a:spcBef>
              <a:buSzPct val="80000"/>
            </a:pPr>
            <a:br>
              <a:rPr lang="it-IT" sz="2800" dirty="0"/>
            </a:br>
            <a:r>
              <a:rPr lang="it-IT" sz="2800" dirty="0"/>
              <a:t>		</a:t>
            </a:r>
            <a:r>
              <a:rPr lang="it-IT" sz="2800" dirty="0">
                <a:solidFill>
                  <a:srgbClr val="FF0000"/>
                </a:solidFill>
              </a:rPr>
              <a:t>Campagne di comunicazione </a:t>
            </a:r>
            <a:br>
              <a:rPr lang="it-IT" sz="2800" dirty="0"/>
            </a:br>
            <a:br>
              <a:rPr lang="it-IT" sz="2800" dirty="0">
                <a:latin typeface="Calibri"/>
                <a:cs typeface="Calibri"/>
              </a:rPr>
            </a:br>
            <a:endParaRPr sz="28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F0E1DD2-4F70-B9EA-CC27-CEC24CF5719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8E40A05-33E2-03E7-368A-C1859D11E5C2}"/>
              </a:ext>
            </a:extLst>
          </p:cNvPr>
          <p:cNvSpPr txBox="1"/>
          <p:nvPr/>
        </p:nvSpPr>
        <p:spPr>
          <a:xfrm>
            <a:off x="420556" y="91947"/>
            <a:ext cx="55992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dirty="0">
                <a:latin typeface="Calibri"/>
                <a:cs typeface="Calibri"/>
              </a:rPr>
              <a:t>COSA FACCIAMO INSIEME E </a:t>
            </a:r>
            <a:r>
              <a:rPr sz="1600" b="1" dirty="0">
                <a:latin typeface="Calibri"/>
                <a:cs typeface="Calibri"/>
              </a:rPr>
              <a:t>SU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COSA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STIAMO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LAVORANDO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DA8DF8-858A-13AD-0F18-966D49493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6402"/>
            <a:ext cx="2465174" cy="27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98F0AF7-DA67-AF35-3FDA-26851A5A7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89" y="1948689"/>
            <a:ext cx="2465174" cy="276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BBDFCB4-F0A4-43D9-88A8-796AE3F21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996946"/>
            <a:ext cx="2421383" cy="2721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357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>
            <a:spLocks noGrp="1"/>
          </p:cNvSpPr>
          <p:nvPr>
            <p:ph type="ctrTitle"/>
          </p:nvPr>
        </p:nvSpPr>
        <p:spPr>
          <a:xfrm>
            <a:off x="341773" y="26229"/>
            <a:ext cx="7108867" cy="42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ctr" anchorCtr="0">
            <a:noAutofit/>
          </a:bodyPr>
          <a:lstStyle/>
          <a:p>
            <a:pPr rtl="0"/>
            <a:r>
              <a:rPr lang="it-IT" dirty="0">
                <a:highlight>
                  <a:srgbClr val="FFFFFF"/>
                </a:highlight>
              </a:rPr>
              <a:t>CAMPAGNE 2025</a:t>
            </a:r>
            <a:endParaRPr dirty="0">
              <a:highlight>
                <a:srgbClr val="FFFFFF"/>
              </a:highlight>
            </a:endParaRPr>
          </a:p>
        </p:txBody>
      </p:sp>
      <p:sp>
        <p:nvSpPr>
          <p:cNvPr id="200" name="Google Shape;200;p10"/>
          <p:cNvSpPr txBox="1">
            <a:spLocks noGrp="1"/>
          </p:cNvSpPr>
          <p:nvPr>
            <p:ph type="subTitle" idx="1"/>
          </p:nvPr>
        </p:nvSpPr>
        <p:spPr>
          <a:xfrm>
            <a:off x="341765" y="551749"/>
            <a:ext cx="8244669" cy="42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t" anchorCtr="0">
            <a:noAutofit/>
          </a:bodyPr>
          <a:lstStyle/>
          <a:p>
            <a:pPr rtl="0">
              <a:spcBef>
                <a:spcPts val="0"/>
              </a:spcBef>
            </a:pPr>
            <a:r>
              <a:rPr lang="it-IT" sz="2000" b="1" dirty="0">
                <a:solidFill>
                  <a:schemeClr val="dk1"/>
                </a:solidFill>
              </a:rPr>
              <a:t>Distribuzione budget pubblicitario per canale di comunicazione</a:t>
            </a:r>
            <a:endParaRPr sz="2000" b="1" dirty="0">
              <a:solidFill>
                <a:schemeClr val="dk1"/>
              </a:solidFill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429" y="1077181"/>
            <a:ext cx="3668009" cy="25990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DA476E-0DD6-1D5E-EAAF-6B566399FC8C}"/>
              </a:ext>
            </a:extLst>
          </p:cNvPr>
          <p:cNvSpPr txBox="1"/>
          <p:nvPr/>
        </p:nvSpPr>
        <p:spPr>
          <a:xfrm>
            <a:off x="341766" y="3810544"/>
            <a:ext cx="1745688" cy="258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Temi di viaggio: </a:t>
            </a:r>
          </a:p>
          <a:p>
            <a:r>
              <a:rPr lang="it-IT" sz="1600" dirty="0"/>
              <a:t>Balneare</a:t>
            </a:r>
          </a:p>
          <a:p>
            <a:r>
              <a:rPr lang="it-IT" sz="1600" dirty="0"/>
              <a:t>Family</a:t>
            </a:r>
          </a:p>
          <a:p>
            <a:r>
              <a:rPr lang="it-IT" sz="1600" dirty="0"/>
              <a:t>Bike</a:t>
            </a:r>
          </a:p>
          <a:p>
            <a:r>
              <a:rPr lang="it-IT" sz="1600" dirty="0"/>
              <a:t>Cammini</a:t>
            </a:r>
          </a:p>
          <a:p>
            <a:r>
              <a:rPr lang="it-IT" sz="1600" dirty="0"/>
              <a:t>Unesco</a:t>
            </a:r>
          </a:p>
          <a:p>
            <a:r>
              <a:rPr lang="it-IT" sz="1600" dirty="0"/>
              <a:t>Terme e </a:t>
            </a:r>
            <a:r>
              <a:rPr lang="it-IT" sz="1600" dirty="0" err="1"/>
              <a:t>welness</a:t>
            </a:r>
            <a:endParaRPr lang="it-IT" sz="1600" dirty="0"/>
          </a:p>
          <a:p>
            <a:r>
              <a:rPr lang="it-IT" sz="1600" dirty="0" err="1"/>
              <a:t>Oudoor</a:t>
            </a:r>
            <a:r>
              <a:rPr lang="it-IT" sz="1600" dirty="0"/>
              <a:t> </a:t>
            </a:r>
          </a:p>
          <a:p>
            <a:r>
              <a:rPr lang="it-IT" sz="1600" dirty="0"/>
              <a:t>Sostenibilità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22F3FF-E9F9-5F63-759B-FB73A757660D}"/>
              </a:ext>
            </a:extLst>
          </p:cNvPr>
          <p:cNvSpPr txBox="1"/>
          <p:nvPr/>
        </p:nvSpPr>
        <p:spPr>
          <a:xfrm>
            <a:off x="4016904" y="3042154"/>
            <a:ext cx="5127097" cy="304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199" dirty="0"/>
              <a:t>Distribuzione del budget acquisto spazi pubblicitari coerente con dati derivanti dall’osservatorio e con particolare attenzione al mercato italiano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6A0983-7600-2733-75B8-D511ADF56B6D}"/>
              </a:ext>
            </a:extLst>
          </p:cNvPr>
          <p:cNvSpPr txBox="1"/>
          <p:nvPr/>
        </p:nvSpPr>
        <p:spPr>
          <a:xfrm>
            <a:off x="4016903" y="1185037"/>
            <a:ext cx="4959151" cy="1077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199" dirty="0">
                <a:latin typeface="Calibri" panose="020F0502020204030204" pitchFamily="34" charset="0"/>
                <a:cs typeface="Calibri" panose="020F0502020204030204" pitchFamily="34" charset="0"/>
              </a:rPr>
              <a:t>Creazione</a:t>
            </a:r>
            <a:r>
              <a:rPr lang="it-IT" sz="3199" dirty="0"/>
              <a:t> di una relazione </a:t>
            </a:r>
          </a:p>
          <a:p>
            <a:r>
              <a:rPr lang="it-IT" sz="3199" dirty="0"/>
              <a:t>di media partner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556" y="91947"/>
            <a:ext cx="21405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CAMPAGNE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2024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9018" y="859027"/>
            <a:ext cx="71659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7670" marR="5080" indent="-1665605">
              <a:lnSpc>
                <a:spcPct val="100000"/>
              </a:lnSpc>
              <a:spcBef>
                <a:spcPts val="100"/>
              </a:spcBef>
              <a:tabLst>
                <a:tab pos="3136900" algn="l"/>
              </a:tabLst>
            </a:pPr>
            <a:r>
              <a:rPr sz="2400" dirty="0">
                <a:solidFill>
                  <a:srgbClr val="222222"/>
                </a:solidFill>
              </a:rPr>
              <a:t>Il</a:t>
            </a:r>
            <a:r>
              <a:rPr sz="2400" spc="-40" dirty="0">
                <a:solidFill>
                  <a:srgbClr val="222222"/>
                </a:solidFill>
              </a:rPr>
              <a:t> </a:t>
            </a:r>
            <a:r>
              <a:rPr sz="2400" dirty="0">
                <a:solidFill>
                  <a:srgbClr val="222222"/>
                </a:solidFill>
              </a:rPr>
              <a:t>30%</a:t>
            </a:r>
            <a:r>
              <a:rPr sz="2400" spc="-30" dirty="0">
                <a:solidFill>
                  <a:srgbClr val="222222"/>
                </a:solidFill>
              </a:rPr>
              <a:t> </a:t>
            </a:r>
            <a:r>
              <a:rPr sz="2400" dirty="0">
                <a:solidFill>
                  <a:srgbClr val="222222"/>
                </a:solidFill>
              </a:rPr>
              <a:t>delle</a:t>
            </a:r>
            <a:r>
              <a:rPr sz="2400" spc="-35" dirty="0">
                <a:solidFill>
                  <a:srgbClr val="222222"/>
                </a:solidFill>
              </a:rPr>
              <a:t> </a:t>
            </a:r>
            <a:r>
              <a:rPr sz="2400" dirty="0">
                <a:solidFill>
                  <a:srgbClr val="222222"/>
                </a:solidFill>
              </a:rPr>
              <a:t>oltre</a:t>
            </a:r>
            <a:r>
              <a:rPr sz="2400" spc="-30" dirty="0">
                <a:solidFill>
                  <a:srgbClr val="222222"/>
                </a:solidFill>
              </a:rPr>
              <a:t> </a:t>
            </a:r>
            <a:r>
              <a:rPr sz="2400" dirty="0">
                <a:solidFill>
                  <a:srgbClr val="222222"/>
                </a:solidFill>
              </a:rPr>
              <a:t>3</a:t>
            </a:r>
            <a:r>
              <a:rPr sz="2400" spc="-40" dirty="0">
                <a:solidFill>
                  <a:srgbClr val="222222"/>
                </a:solidFill>
              </a:rPr>
              <a:t> </a:t>
            </a:r>
            <a:r>
              <a:rPr sz="2400" dirty="0">
                <a:solidFill>
                  <a:srgbClr val="222222"/>
                </a:solidFill>
              </a:rPr>
              <a:t>milioni</a:t>
            </a:r>
            <a:r>
              <a:rPr sz="2400" spc="-35" dirty="0">
                <a:solidFill>
                  <a:srgbClr val="222222"/>
                </a:solidFill>
              </a:rPr>
              <a:t> </a:t>
            </a:r>
            <a:r>
              <a:rPr sz="2400" dirty="0">
                <a:solidFill>
                  <a:srgbClr val="222222"/>
                </a:solidFill>
              </a:rPr>
              <a:t>di</a:t>
            </a:r>
            <a:r>
              <a:rPr sz="2400" spc="-35" dirty="0">
                <a:solidFill>
                  <a:srgbClr val="222222"/>
                </a:solidFill>
              </a:rPr>
              <a:t> </a:t>
            </a:r>
            <a:r>
              <a:rPr sz="2400" dirty="0">
                <a:solidFill>
                  <a:srgbClr val="222222"/>
                </a:solidFill>
              </a:rPr>
              <a:t>recensioni</a:t>
            </a:r>
            <a:r>
              <a:rPr sz="2400" spc="-40" dirty="0">
                <a:solidFill>
                  <a:srgbClr val="222222"/>
                </a:solidFill>
              </a:rPr>
              <a:t> </a:t>
            </a:r>
            <a:r>
              <a:rPr sz="2400" dirty="0">
                <a:solidFill>
                  <a:srgbClr val="222222"/>
                </a:solidFill>
              </a:rPr>
              <a:t>totali</a:t>
            </a:r>
            <a:r>
              <a:rPr sz="2400" spc="-35" dirty="0">
                <a:solidFill>
                  <a:srgbClr val="222222"/>
                </a:solidFill>
              </a:rPr>
              <a:t> </a:t>
            </a:r>
            <a:r>
              <a:rPr sz="2400" spc="-10" dirty="0">
                <a:solidFill>
                  <a:srgbClr val="222222"/>
                </a:solidFill>
              </a:rPr>
              <a:t>nell'ultimo </a:t>
            </a:r>
            <a:r>
              <a:rPr sz="2400" dirty="0">
                <a:solidFill>
                  <a:srgbClr val="222222"/>
                </a:solidFill>
              </a:rPr>
              <a:t>anno</a:t>
            </a:r>
            <a:r>
              <a:rPr sz="2400" spc="-35" dirty="0">
                <a:solidFill>
                  <a:srgbClr val="222222"/>
                </a:solidFill>
              </a:rPr>
              <a:t> </a:t>
            </a:r>
            <a:r>
              <a:rPr sz="2400" spc="-20" dirty="0">
                <a:solidFill>
                  <a:srgbClr val="222222"/>
                </a:solidFill>
              </a:rPr>
              <a:t>sono</a:t>
            </a:r>
            <a:r>
              <a:rPr sz="2400" dirty="0">
                <a:solidFill>
                  <a:srgbClr val="222222"/>
                </a:solidFill>
              </a:rPr>
              <a:t>	relative</a:t>
            </a:r>
            <a:r>
              <a:rPr sz="2400" spc="-45" dirty="0">
                <a:solidFill>
                  <a:srgbClr val="222222"/>
                </a:solidFill>
              </a:rPr>
              <a:t> </a:t>
            </a:r>
            <a:r>
              <a:rPr sz="2400" dirty="0">
                <a:solidFill>
                  <a:srgbClr val="222222"/>
                </a:solidFill>
              </a:rPr>
              <a:t>a</a:t>
            </a:r>
            <a:r>
              <a:rPr sz="2400" spc="-45" dirty="0">
                <a:solidFill>
                  <a:srgbClr val="222222"/>
                </a:solidFill>
              </a:rPr>
              <a:t> </a:t>
            </a:r>
            <a:r>
              <a:rPr sz="2400" spc="-10" dirty="0">
                <a:solidFill>
                  <a:srgbClr val="222222"/>
                </a:solidFill>
              </a:rPr>
              <a:t>famiglie.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76" y="1847087"/>
            <a:ext cx="8156448" cy="425196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556" y="91947"/>
            <a:ext cx="5258435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CAMPAGNE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2024</a:t>
            </a:r>
            <a:r>
              <a:rPr sz="1600" b="1" spc="-40" dirty="0">
                <a:latin typeface="Calibri"/>
                <a:cs typeface="Calibri"/>
              </a:rPr>
              <a:t> </a:t>
            </a:r>
            <a:endParaRPr lang="it-IT" sz="1600" b="1" spc="-4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sz="1600" b="1" spc="-40" dirty="0">
              <a:solidFill>
                <a:srgbClr val="888888"/>
              </a:solidFill>
              <a:latin typeface="Calibri"/>
              <a:cs typeface="Calibri"/>
            </a:endParaRP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888888"/>
                </a:solidFill>
                <a:latin typeface="Calibri"/>
                <a:cs typeface="Calibri"/>
              </a:rPr>
              <a:t>Campagna</a:t>
            </a:r>
            <a:r>
              <a:rPr sz="1600" spc="-5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888888"/>
                </a:solidFill>
                <a:latin typeface="Calibri"/>
                <a:cs typeface="Calibri"/>
              </a:rPr>
              <a:t>“Turismo</a:t>
            </a:r>
            <a:r>
              <a:rPr sz="1600" spc="-4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88888"/>
                </a:solidFill>
                <a:latin typeface="Calibri"/>
                <a:cs typeface="Calibri"/>
              </a:rPr>
              <a:t>Family”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52144" y="1136903"/>
            <a:ext cx="7062470" cy="4368165"/>
            <a:chOff x="1152144" y="1136903"/>
            <a:chExt cx="7062470" cy="4368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2144" y="1136903"/>
              <a:ext cx="7062216" cy="43677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0056" y="1176527"/>
              <a:ext cx="6946392" cy="42519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556" y="91947"/>
            <a:ext cx="5258435" cy="748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CAMPAGNE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2024</a:t>
            </a:r>
            <a:r>
              <a:rPr sz="1600" b="1" spc="-40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  <a:p>
            <a:pPr marL="2906395">
              <a:lnSpc>
                <a:spcPct val="100000"/>
              </a:lnSpc>
              <a:spcBef>
                <a:spcPts val="1845"/>
              </a:spcBef>
            </a:pPr>
            <a:r>
              <a:rPr sz="1600" dirty="0">
                <a:solidFill>
                  <a:srgbClr val="888888"/>
                </a:solidFill>
                <a:latin typeface="Calibri"/>
                <a:cs typeface="Calibri"/>
              </a:rPr>
              <a:t>Campagna</a:t>
            </a:r>
            <a:r>
              <a:rPr sz="1600" spc="-5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888888"/>
                </a:solidFill>
                <a:latin typeface="Calibri"/>
                <a:cs typeface="Calibri"/>
              </a:rPr>
              <a:t>“Turismo</a:t>
            </a:r>
            <a:r>
              <a:rPr sz="1600" spc="-4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88888"/>
                </a:solidFill>
                <a:latin typeface="Calibri"/>
                <a:cs typeface="Calibri"/>
              </a:rPr>
              <a:t>Family”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831" y="1085088"/>
            <a:ext cx="8022590" cy="4368165"/>
            <a:chOff x="560831" y="1085088"/>
            <a:chExt cx="8022590" cy="4368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831" y="1085088"/>
              <a:ext cx="8022335" cy="43677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43" y="1121664"/>
              <a:ext cx="7906511" cy="425500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019" y="521715"/>
            <a:ext cx="8669960" cy="583237"/>
          </a:xfrm>
          <a:prstGeom prst="rect">
            <a:avLst/>
          </a:prstGeom>
        </p:spPr>
        <p:txBody>
          <a:bodyPr vert="horz" wrap="square" lIns="0" tIns="303276" rIns="0" bIns="0" rtlCol="0">
            <a:spAutoFit/>
          </a:bodyPr>
          <a:lstStyle/>
          <a:p>
            <a:pPr marL="789940">
              <a:lnSpc>
                <a:spcPct val="100000"/>
              </a:lnSpc>
              <a:spcBef>
                <a:spcPts val="100"/>
              </a:spcBef>
            </a:pPr>
            <a:r>
              <a:rPr lang="it-IT" sz="1800" b="0" spc="170" dirty="0">
                <a:latin typeface="+mn-lt"/>
                <a:cs typeface="Arial" panose="020B0604020202020204" pitchFamily="34" charset="0"/>
              </a:rPr>
              <a:t>Turismo Sostenibile</a:t>
            </a:r>
            <a:endParaRPr sz="18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40663" y="1210055"/>
            <a:ext cx="7861300" cy="4636135"/>
            <a:chOff x="740663" y="1210055"/>
            <a:chExt cx="7861300" cy="46361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0663" y="1210055"/>
              <a:ext cx="7860792" cy="46360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687" y="1402080"/>
              <a:ext cx="7278623" cy="40538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20556" y="91947"/>
            <a:ext cx="21405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CAMPAGNE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2024</a:t>
            </a:r>
            <a:r>
              <a:rPr sz="1600" b="1" spc="-40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4384" y="1191767"/>
              <a:ext cx="4227575" cy="47853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2296" y="1231391"/>
              <a:ext cx="4114800" cy="46695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2039" y="1191767"/>
              <a:ext cx="3130296" cy="47853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1300" y="1231900"/>
              <a:ext cx="3011170" cy="4669155"/>
            </a:xfrm>
            <a:custGeom>
              <a:avLst/>
              <a:gdLst/>
              <a:ahLst/>
              <a:cxnLst/>
              <a:rect l="l" t="t" r="r" b="b"/>
              <a:pathLst>
                <a:path w="3011170" h="4669155">
                  <a:moveTo>
                    <a:pt x="3010877" y="0"/>
                  </a:moveTo>
                  <a:lnTo>
                    <a:pt x="0" y="0"/>
                  </a:lnTo>
                  <a:lnTo>
                    <a:pt x="0" y="4668923"/>
                  </a:lnTo>
                  <a:lnTo>
                    <a:pt x="3010877" y="4668923"/>
                  </a:lnTo>
                  <a:lnTo>
                    <a:pt x="3010877" y="0"/>
                  </a:lnTo>
                  <a:close/>
                </a:path>
              </a:pathLst>
            </a:custGeom>
            <a:solidFill>
              <a:srgbClr val="E51F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5944" y="1185671"/>
              <a:ext cx="3142487" cy="48006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41300" y="1231900"/>
            <a:ext cx="3011170" cy="4669155"/>
          </a:xfrm>
          <a:prstGeom prst="rect">
            <a:avLst/>
          </a:prstGeom>
          <a:ln w="12700">
            <a:solidFill>
              <a:srgbClr val="E60D2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353060" marR="207645" algn="ctr">
              <a:lnSpc>
                <a:spcPct val="115799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Se</a:t>
            </a:r>
            <a:r>
              <a:rPr sz="24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le</a:t>
            </a:r>
            <a:r>
              <a:rPr sz="24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ascolti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 bene,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le</a:t>
            </a:r>
            <a:r>
              <a:rPr sz="2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fabbriche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raccontano</a:t>
            </a:r>
            <a:r>
              <a:rPr sz="24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storie incredibili.</a:t>
            </a:r>
            <a:endParaRPr sz="2400" dirty="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03832" y="5138927"/>
            <a:ext cx="2023871" cy="67360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20556" y="91947"/>
            <a:ext cx="2856044" cy="1066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CAMPAGNE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2024</a:t>
            </a:r>
            <a:r>
              <a:rPr sz="1600" b="1" spc="-40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1600" dirty="0">
              <a:latin typeface="Calibri"/>
              <a:cs typeface="Calibri"/>
            </a:endParaRPr>
          </a:p>
          <a:p>
            <a:pPr marL="812165">
              <a:lnSpc>
                <a:spcPct val="100000"/>
              </a:lnSpc>
              <a:spcBef>
                <a:spcPts val="5"/>
              </a:spcBef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Turismo</a:t>
            </a:r>
            <a:r>
              <a:rPr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10" dirty="0">
                <a:latin typeface="Calibri" panose="020F0502020204030204" pitchFamily="34" charset="0"/>
                <a:cs typeface="Calibri" panose="020F0502020204030204" pitchFamily="34" charset="0"/>
              </a:rPr>
              <a:t>Industriale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1308" y="1130675"/>
            <a:ext cx="3053080" cy="4848763"/>
            <a:chOff x="1241308" y="1060313"/>
            <a:chExt cx="3053080" cy="5286376"/>
          </a:xfrm>
        </p:grpSpPr>
        <p:sp>
          <p:nvSpPr>
            <p:cNvPr id="3" name="object 3"/>
            <p:cNvSpPr/>
            <p:nvPr/>
          </p:nvSpPr>
          <p:spPr>
            <a:xfrm>
              <a:off x="1241308" y="1060313"/>
              <a:ext cx="3053080" cy="5286375"/>
            </a:xfrm>
            <a:custGeom>
              <a:avLst/>
              <a:gdLst/>
              <a:ahLst/>
              <a:cxnLst/>
              <a:rect l="l" t="t" r="r" b="b"/>
              <a:pathLst>
                <a:path w="3053079" h="5286375">
                  <a:moveTo>
                    <a:pt x="3052785" y="0"/>
                  </a:moveTo>
                  <a:lnTo>
                    <a:pt x="0" y="0"/>
                  </a:lnTo>
                  <a:lnTo>
                    <a:pt x="0" y="5286145"/>
                  </a:lnTo>
                  <a:lnTo>
                    <a:pt x="3052785" y="5286145"/>
                  </a:lnTo>
                  <a:lnTo>
                    <a:pt x="3052785" y="0"/>
                  </a:lnTo>
                  <a:close/>
                </a:path>
              </a:pathLst>
            </a:custGeom>
            <a:solidFill>
              <a:srgbClr val="E51F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41308" y="1060314"/>
              <a:ext cx="3053080" cy="5286375"/>
            </a:xfrm>
            <a:custGeom>
              <a:avLst/>
              <a:gdLst/>
              <a:ahLst/>
              <a:cxnLst/>
              <a:rect l="l" t="t" r="r" b="b"/>
              <a:pathLst>
                <a:path w="3053079" h="5286375">
                  <a:moveTo>
                    <a:pt x="0" y="0"/>
                  </a:moveTo>
                  <a:lnTo>
                    <a:pt x="3052786" y="0"/>
                  </a:lnTo>
                  <a:lnTo>
                    <a:pt x="3052786" y="5286145"/>
                  </a:lnTo>
                  <a:lnTo>
                    <a:pt x="0" y="528614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E60D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0823" y="5169407"/>
              <a:ext cx="1615439" cy="7894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563946" y="2629915"/>
            <a:ext cx="2530475" cy="14732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ctr">
              <a:lnSpc>
                <a:spcPct val="98600"/>
              </a:lnSpc>
              <a:spcBef>
                <a:spcPts val="140"/>
              </a:spcBef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Il</a:t>
            </a:r>
            <a:r>
              <a:rPr sz="24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sapore</a:t>
            </a:r>
            <a:r>
              <a:rPr sz="24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di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questa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vacanza</a:t>
            </a:r>
            <a:r>
              <a:rPr sz="24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Tahoma"/>
                <a:cs typeface="Tahoma"/>
              </a:rPr>
              <a:t>ci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accompagnerà</a:t>
            </a:r>
            <a:r>
              <a:rPr sz="24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lungo.</a:t>
            </a:r>
            <a:endParaRPr sz="2400" dirty="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194938" y="1096916"/>
            <a:ext cx="3700779" cy="4955311"/>
            <a:chOff x="4239767" y="1024127"/>
            <a:chExt cx="3700779" cy="540448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9767" y="1024127"/>
              <a:ext cx="3700272" cy="54041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7679" y="1063751"/>
              <a:ext cx="3584448" cy="528828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8600" y="521715"/>
            <a:ext cx="8678379" cy="432426"/>
          </a:xfrm>
          <a:prstGeom prst="rect">
            <a:avLst/>
          </a:prstGeom>
        </p:spPr>
        <p:txBody>
          <a:bodyPr vert="horz" wrap="square" lIns="0" tIns="153924" rIns="0" bIns="0" rtlCol="0">
            <a:spAutoFit/>
          </a:bodyPr>
          <a:lstStyle/>
          <a:p>
            <a:pPr marL="1082675">
              <a:lnSpc>
                <a:spcPct val="100000"/>
              </a:lnSpc>
              <a:spcBef>
                <a:spcPts val="100"/>
              </a:spcBef>
            </a:pPr>
            <a:r>
              <a:rPr lang="it-IT" sz="1800" b="0" spc="170" dirty="0">
                <a:latin typeface="+mn-lt"/>
                <a:cs typeface="Roboto"/>
              </a:rPr>
              <a:t>Turismo Enogastronomico</a:t>
            </a:r>
            <a:endParaRPr sz="1800" dirty="0">
              <a:latin typeface="+mn-lt"/>
              <a:cs typeface="Roboto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sp>
        <p:nvSpPr>
          <p:cNvPr id="11" name="object 11"/>
          <p:cNvSpPr txBox="1"/>
          <p:nvPr/>
        </p:nvSpPr>
        <p:spPr>
          <a:xfrm>
            <a:off x="420556" y="91947"/>
            <a:ext cx="21405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CAMPAGNE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2024</a:t>
            </a:r>
            <a:r>
              <a:rPr sz="1600" b="1" spc="-40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26" y="101091"/>
            <a:ext cx="274067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cap="all" dirty="0">
                <a:latin typeface="Calibri"/>
                <a:cs typeface="Calibri"/>
              </a:rPr>
              <a:t>TPT A </a:t>
            </a:r>
            <a:r>
              <a:rPr sz="1600" b="1" cap="all" dirty="0" err="1">
                <a:latin typeface="Calibri"/>
                <a:cs typeface="Calibri"/>
              </a:rPr>
              <a:t>Fiere</a:t>
            </a:r>
            <a:r>
              <a:rPr sz="1600" b="1" cap="all" spc="-30" dirty="0">
                <a:latin typeface="Calibri"/>
                <a:cs typeface="Calibri"/>
              </a:rPr>
              <a:t> </a:t>
            </a:r>
            <a:r>
              <a:rPr sz="1600" b="1" cap="all" dirty="0">
                <a:latin typeface="Calibri"/>
                <a:cs typeface="Calibri"/>
              </a:rPr>
              <a:t>ed</a:t>
            </a:r>
            <a:r>
              <a:rPr sz="1600" b="1" cap="all" spc="-20" dirty="0">
                <a:latin typeface="Calibri"/>
                <a:cs typeface="Calibri"/>
              </a:rPr>
              <a:t> </a:t>
            </a:r>
            <a:r>
              <a:rPr sz="1600" b="1" cap="all" spc="-10" dirty="0">
                <a:latin typeface="Calibri"/>
                <a:cs typeface="Calibri"/>
              </a:rPr>
              <a:t>eventi</a:t>
            </a:r>
            <a:endParaRPr sz="1600" cap="all" dirty="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43633"/>
              </p:ext>
            </p:extLst>
          </p:nvPr>
        </p:nvGraphicFramePr>
        <p:xfrm>
          <a:off x="499380" y="1524000"/>
          <a:ext cx="8145239" cy="2819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8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7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72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72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5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2022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91440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2023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91440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2024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91440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149860">
                        <a:lnSpc>
                          <a:spcPts val="1610"/>
                        </a:lnSpc>
                        <a:spcBef>
                          <a:spcPts val="830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variaz.% 23/22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149860">
                        <a:lnSpc>
                          <a:spcPts val="1610"/>
                        </a:lnSpc>
                        <a:spcBef>
                          <a:spcPts val="830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variaz.% 24/23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3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TOTALE</a:t>
                      </a:r>
                      <a:r>
                        <a:rPr sz="14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FIERE</a:t>
                      </a:r>
                      <a:r>
                        <a:rPr sz="14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ed</a:t>
                      </a:r>
                      <a:r>
                        <a:rPr sz="1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EVENTI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91440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700" spc="-25" dirty="0">
                          <a:latin typeface="Arial MT"/>
                          <a:cs typeface="Arial MT"/>
                        </a:rPr>
                        <a:t>45</a:t>
                      </a:r>
                      <a:endParaRPr sz="1700">
                        <a:latin typeface="Arial MT"/>
                        <a:cs typeface="Arial MT"/>
                      </a:endParaRPr>
                    </a:p>
                  </a:txBody>
                  <a:tcPr marL="0" marR="0" marT="92710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700" spc="-25" dirty="0">
                          <a:latin typeface="Arial MT"/>
                          <a:cs typeface="Arial MT"/>
                        </a:rPr>
                        <a:t>60</a:t>
                      </a:r>
                      <a:endParaRPr sz="1700">
                        <a:latin typeface="Arial MT"/>
                        <a:cs typeface="Arial MT"/>
                      </a:endParaRPr>
                    </a:p>
                  </a:txBody>
                  <a:tcPr marL="0" marR="0" marT="92710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700" b="1" spc="-25" dirty="0">
                          <a:latin typeface="Arial"/>
                          <a:cs typeface="Arial"/>
                        </a:rPr>
                        <a:t>69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92710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080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33,3%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2075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15,0%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2075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334">
                <a:tc>
                  <a:txBody>
                    <a:bodyPr/>
                    <a:lstStyle/>
                    <a:p>
                      <a:pPr marL="90805" marR="624840">
                        <a:lnSpc>
                          <a:spcPts val="1610"/>
                        </a:lnSpc>
                        <a:spcBef>
                          <a:spcPts val="830"/>
                        </a:spcBef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TOTALE</a:t>
                      </a:r>
                      <a:r>
                        <a:rPr sz="14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OPERATORI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FIERE</a:t>
                      </a:r>
                      <a:r>
                        <a:rPr sz="14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ed</a:t>
                      </a:r>
                      <a:r>
                        <a:rPr sz="14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EVENTI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700" spc="-25" dirty="0">
                          <a:latin typeface="Arial MT"/>
                          <a:cs typeface="Arial MT"/>
                        </a:rPr>
                        <a:t>301</a:t>
                      </a:r>
                      <a:endParaRPr sz="1700" dirty="0">
                        <a:latin typeface="Arial MT"/>
                        <a:cs typeface="Arial MT"/>
                      </a:endParaRPr>
                    </a:p>
                  </a:txBody>
                  <a:tcPr marL="0" marR="0" marT="89535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700" spc="-25" dirty="0">
                          <a:latin typeface="Arial MT"/>
                          <a:cs typeface="Arial MT"/>
                        </a:rPr>
                        <a:t>364</a:t>
                      </a:r>
                      <a:endParaRPr sz="1700">
                        <a:latin typeface="Arial MT"/>
                        <a:cs typeface="Arial MT"/>
                      </a:endParaRPr>
                    </a:p>
                  </a:txBody>
                  <a:tcPr marL="0" marR="0" marT="89535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700" b="1" spc="-25" dirty="0">
                          <a:latin typeface="Arial"/>
                          <a:cs typeface="Arial"/>
                        </a:rPr>
                        <a:t>437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080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20,9%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2075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20,1%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92075" marB="0">
                    <a:lnL w="9525">
                      <a:solidFill>
                        <a:srgbClr val="888888"/>
                      </a:solidFill>
                      <a:prstDash val="solid"/>
                    </a:lnL>
                    <a:lnR w="9525">
                      <a:solidFill>
                        <a:srgbClr val="888888"/>
                      </a:solidFill>
                      <a:prstDash val="solid"/>
                    </a:lnR>
                    <a:lnT w="9525">
                      <a:solidFill>
                        <a:srgbClr val="888888"/>
                      </a:solidFill>
                      <a:prstDash val="solid"/>
                    </a:lnT>
                    <a:lnB w="9525">
                      <a:solidFill>
                        <a:srgbClr val="8888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88091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1016" y="941831"/>
            <a:ext cx="6803135" cy="5169408"/>
            <a:chOff x="1271016" y="941831"/>
            <a:chExt cx="6803135" cy="516940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1016" y="941831"/>
              <a:ext cx="6803135" cy="51694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rcRect b="10106"/>
            <a:stretch/>
          </p:blipFill>
          <p:spPr>
            <a:xfrm>
              <a:off x="1463039" y="1136903"/>
              <a:ext cx="6217920" cy="412089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20556" y="91947"/>
            <a:ext cx="2140585" cy="851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CAMPAGNE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2024</a:t>
            </a:r>
            <a:r>
              <a:rPr sz="1600" b="1" spc="-40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endParaRPr sz="1600" dirty="0">
              <a:latin typeface="Calibri"/>
              <a:cs typeface="Calibri"/>
            </a:endParaRPr>
          </a:p>
          <a:p>
            <a:pPr marL="1136015">
              <a:lnSpc>
                <a:spcPct val="100000"/>
              </a:lnSpc>
            </a:pPr>
            <a:r>
              <a:rPr lang="it-IT" spc="-125" dirty="0">
                <a:latin typeface="+mn-lt"/>
                <a:cs typeface="Roboto"/>
              </a:rPr>
              <a:t>Wedding</a:t>
            </a:r>
            <a:endParaRPr dirty="0">
              <a:latin typeface="+mn-lt"/>
              <a:cs typeface="Roboto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0768" y="1322831"/>
              <a:ext cx="7848600" cy="46360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2791" y="1514855"/>
              <a:ext cx="7266432" cy="405384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83078" y="998219"/>
            <a:ext cx="9150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latin typeface="+mn-lt"/>
                <a:cs typeface="Roboto"/>
              </a:rPr>
              <a:t>Camp</a:t>
            </a:r>
            <a:r>
              <a:rPr lang="it-IT" spc="-10" dirty="0" err="1">
                <a:latin typeface="+mn-lt"/>
                <a:cs typeface="Roboto"/>
              </a:rPr>
              <a:t>er</a:t>
            </a:r>
            <a:endParaRPr dirty="0">
              <a:latin typeface="+mn-lt"/>
              <a:cs typeface="Roboto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6" name="object 6"/>
          <p:cNvSpPr txBox="1"/>
          <p:nvPr/>
        </p:nvSpPr>
        <p:spPr>
          <a:xfrm>
            <a:off x="420556" y="91947"/>
            <a:ext cx="21405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CAMPAGNE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2024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2dfd46945_2_66"/>
          <p:cNvSpPr txBox="1">
            <a:spLocks noGrp="1"/>
          </p:cNvSpPr>
          <p:nvPr>
            <p:ph type="ctrTitle"/>
          </p:nvPr>
        </p:nvSpPr>
        <p:spPr>
          <a:xfrm>
            <a:off x="341772" y="26229"/>
            <a:ext cx="7108766" cy="42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ctr" anchorCtr="0">
            <a:noAutofit/>
          </a:bodyPr>
          <a:lstStyle/>
          <a:p>
            <a:pPr rtl="0"/>
            <a:r>
              <a:rPr lang="it-IT">
                <a:highlight>
                  <a:srgbClr val="FFFFFF"/>
                </a:highlight>
              </a:rPr>
              <a:t>CAMPAGNE 2024 </a:t>
            </a:r>
            <a:r>
              <a:rPr lang="it-IT" b="0" i="1">
                <a:highlight>
                  <a:srgbClr val="FFFFFF"/>
                </a:highlight>
              </a:rPr>
              <a:t>(segue)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0A5414-1EE7-B9FF-FB8B-620943D11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22" y="508655"/>
            <a:ext cx="3361240" cy="246025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8222CB-D3B1-090F-0692-39210C38F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22" y="3024213"/>
            <a:ext cx="3361238" cy="310485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A93FBF8-83C3-8B90-46C8-9E38B5CC6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270" y="624570"/>
            <a:ext cx="5195755" cy="550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556" y="91947"/>
            <a:ext cx="21405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CAMPAGNE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2024</a:t>
            </a:r>
            <a:r>
              <a:rPr sz="1600" b="1" spc="-40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95800" y="643631"/>
            <a:ext cx="4318986" cy="5443524"/>
            <a:chOff x="4677195" y="645669"/>
            <a:chExt cx="4318986" cy="544352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7195" y="645669"/>
              <a:ext cx="4318986" cy="29941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45845" y="3787953"/>
              <a:ext cx="3450336" cy="23012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grpSp>
        <p:nvGrpSpPr>
          <p:cNvPr id="11" name="object 5">
            <a:extLst>
              <a:ext uri="{FF2B5EF4-FFF2-40B4-BE49-F238E27FC236}">
                <a16:creationId xmlns:a16="http://schemas.microsoft.com/office/drawing/2014/main" id="{982274B1-3A6F-5DF7-D321-00CB861BF218}"/>
              </a:ext>
            </a:extLst>
          </p:cNvPr>
          <p:cNvGrpSpPr/>
          <p:nvPr/>
        </p:nvGrpSpPr>
        <p:grpSpPr>
          <a:xfrm>
            <a:off x="185928" y="521715"/>
            <a:ext cx="4005072" cy="5583935"/>
            <a:chOff x="4514088" y="566927"/>
            <a:chExt cx="4005072" cy="5583935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4E5BAE6A-E0A9-DF00-DE82-0B2E67C4A51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14088" y="3093211"/>
              <a:ext cx="4005072" cy="3057651"/>
            </a:xfrm>
            <a:prstGeom prst="rect">
              <a:avLst/>
            </a:prstGeom>
          </p:spPr>
        </p:pic>
        <p:pic>
          <p:nvPicPr>
            <p:cNvPr id="13" name="object 7">
              <a:extLst>
                <a:ext uri="{FF2B5EF4-FFF2-40B4-BE49-F238E27FC236}">
                  <a16:creationId xmlns:a16="http://schemas.microsoft.com/office/drawing/2014/main" id="{591C57AD-F144-0F3E-AA64-81BA719D82C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2960" y="566927"/>
              <a:ext cx="3057143" cy="22951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F781A7-6118-D484-A129-6A399BA2A7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Grandi stazioni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8148137-A272-5045-028B-80665E6CB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05" y="544075"/>
            <a:ext cx="7771051" cy="69411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B36E26E-3597-CBC1-3DC1-319EC3CDD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09" y="1238187"/>
            <a:ext cx="6971780" cy="393096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675C51D-6B9C-B09A-F2C3-1A89B3DAF8EF}"/>
              </a:ext>
            </a:extLst>
          </p:cNvPr>
          <p:cNvSpPr txBox="1"/>
          <p:nvPr/>
        </p:nvSpPr>
        <p:spPr>
          <a:xfrm>
            <a:off x="1860492" y="5278587"/>
            <a:ext cx="5739678" cy="584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199" dirty="0"/>
              <a:t>109.287.853 contatti certificati </a:t>
            </a:r>
          </a:p>
        </p:txBody>
      </p:sp>
    </p:spTree>
    <p:extLst>
      <p:ext uri="{BB962C8B-B14F-4D97-AF65-F5344CB8AC3E}">
        <p14:creationId xmlns:p14="http://schemas.microsoft.com/office/powerpoint/2010/main" val="8701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5905" cy="6858000"/>
          </a:xfrm>
          <a:custGeom>
            <a:avLst/>
            <a:gdLst/>
            <a:ahLst/>
            <a:cxnLst/>
            <a:rect l="l" t="t" r="r" b="b"/>
            <a:pathLst>
              <a:path w="9145905" h="6858000">
                <a:moveTo>
                  <a:pt x="9145587" y="0"/>
                </a:moveTo>
                <a:lnTo>
                  <a:pt x="0" y="0"/>
                </a:lnTo>
                <a:lnTo>
                  <a:pt x="0" y="6857999"/>
                </a:lnTo>
                <a:lnTo>
                  <a:pt x="9145587" y="6857999"/>
                </a:lnTo>
                <a:lnTo>
                  <a:pt x="9145587" y="0"/>
                </a:lnTo>
                <a:close/>
              </a:path>
            </a:pathLst>
          </a:custGeom>
          <a:solidFill>
            <a:srgbClr val="EF2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1103"/>
            <a:ext cx="9144000" cy="59070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0" y="2796032"/>
            <a:ext cx="731520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4400" b="0" dirty="0">
                <a:solidFill>
                  <a:srgbClr val="FFFFFF"/>
                </a:solidFill>
              </a:rPr>
              <a:t>Grazie dell’attenzione </a:t>
            </a:r>
            <a:br>
              <a:rPr lang="it-IT" sz="4400" b="0" dirty="0">
                <a:solidFill>
                  <a:srgbClr val="FFFFFF"/>
                </a:solidFill>
              </a:rPr>
            </a:br>
            <a:br>
              <a:rPr lang="it-IT" sz="2800" b="0" i="1" dirty="0">
                <a:solidFill>
                  <a:srgbClr val="FFFFFF"/>
                </a:solidFill>
              </a:rPr>
            </a:br>
            <a:r>
              <a:rPr lang="it-IT" sz="2800" b="0" i="1" dirty="0">
                <a:solidFill>
                  <a:srgbClr val="FFFFFF"/>
                </a:solidFill>
              </a:rPr>
              <a:t>territori@toscanapromozione.it</a:t>
            </a:r>
            <a:endParaRPr sz="2800" i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002" y="2093846"/>
            <a:ext cx="8033038" cy="3861816"/>
            <a:chOff x="635474" y="2057400"/>
            <a:chExt cx="8033038" cy="3861816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474" y="2057400"/>
              <a:ext cx="3718560" cy="38618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3000" y="2057400"/>
              <a:ext cx="3715512" cy="386181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0556" y="62483"/>
            <a:ext cx="78852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it-IT" sz="1600" b="1" dirty="0">
                <a:latin typeface="Calibri"/>
                <a:cs typeface="Calibri"/>
              </a:rPr>
              <a:t>INIZIATIVE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REALIZZATE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CON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GLI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AMBITI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2024</a:t>
            </a:r>
            <a:r>
              <a:rPr lang="it-IT" sz="1600" b="1" spc="-30" dirty="0">
                <a:latin typeface="Calibri"/>
                <a:cs typeface="Calibri"/>
              </a:rPr>
              <a:t> - FIERE ed</a:t>
            </a:r>
            <a:r>
              <a:rPr sz="1600" cap="all" spc="-10" dirty="0">
                <a:solidFill>
                  <a:srgbClr val="000000"/>
                </a:solidFill>
              </a:rPr>
              <a:t> </a:t>
            </a:r>
            <a:r>
              <a:rPr sz="1600" cap="all" dirty="0" err="1">
                <a:solidFill>
                  <a:srgbClr val="000000"/>
                </a:solidFill>
              </a:rPr>
              <a:t>eventi</a:t>
            </a:r>
            <a:endParaRPr sz="1600" cap="all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533400" y="533400"/>
            <a:ext cx="8331828" cy="5534849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560"/>
              </a:spcBef>
            </a:pPr>
            <a:r>
              <a:rPr lang="it-IT" sz="2600" b="1" spc="-5" dirty="0">
                <a:latin typeface="Calibri"/>
                <a:cs typeface="Calibri"/>
              </a:rPr>
              <a:t>Ambiti, DMO, DMC e operatori toscani </a:t>
            </a:r>
            <a:r>
              <a:rPr sz="2600" b="1" spc="-5" dirty="0" err="1">
                <a:latin typeface="Calibri"/>
                <a:cs typeface="Calibri"/>
              </a:rPr>
              <a:t>possono</a:t>
            </a:r>
            <a:r>
              <a:rPr sz="2600" b="1" spc="-5" dirty="0">
                <a:latin typeface="Calibri"/>
                <a:cs typeface="Calibri"/>
              </a:rPr>
              <a:t> </a:t>
            </a:r>
            <a:r>
              <a:rPr sz="2600" b="1" spc="-5" dirty="0" err="1">
                <a:latin typeface="Calibri"/>
                <a:cs typeface="Calibri"/>
              </a:rPr>
              <a:t>partecipa</a:t>
            </a:r>
            <a:r>
              <a:rPr lang="it-IT" sz="2600" b="1" spc="-5" dirty="0">
                <a:latin typeface="Calibri"/>
                <a:cs typeface="Calibri"/>
              </a:rPr>
              <a:t>re</a:t>
            </a:r>
            <a:r>
              <a:rPr sz="2600" b="1" spc="-5" dirty="0">
                <a:latin typeface="Calibri"/>
                <a:cs typeface="Calibri"/>
              </a:rPr>
              <a:t> con TPT alle</a:t>
            </a:r>
            <a:r>
              <a:rPr sz="2600" b="1" dirty="0">
                <a:latin typeface="Calibri"/>
                <a:cs typeface="Calibri"/>
              </a:rPr>
              <a:t> </a:t>
            </a:r>
            <a:r>
              <a:rPr sz="2600" b="1" spc="-5" dirty="0">
                <a:latin typeface="Calibri"/>
                <a:cs typeface="Calibri"/>
              </a:rPr>
              <a:t>fiere </a:t>
            </a:r>
            <a:r>
              <a:rPr sz="2600" b="1" dirty="0">
                <a:latin typeface="Calibri"/>
                <a:cs typeface="Calibri"/>
              </a:rPr>
              <a:t>e</a:t>
            </a:r>
            <a:r>
              <a:rPr sz="2600" b="1" spc="-5" dirty="0">
                <a:latin typeface="Calibri"/>
                <a:cs typeface="Calibri"/>
              </a:rPr>
              <a:t> </a:t>
            </a:r>
            <a:r>
              <a:rPr sz="2600" b="1" spc="-5" dirty="0" err="1">
                <a:latin typeface="Calibri"/>
                <a:cs typeface="Calibri"/>
              </a:rPr>
              <a:t>agli</a:t>
            </a:r>
            <a:r>
              <a:rPr sz="2600" b="1" spc="-5" dirty="0">
                <a:latin typeface="Calibri"/>
                <a:cs typeface="Calibri"/>
              </a:rPr>
              <a:t> </a:t>
            </a:r>
            <a:r>
              <a:rPr sz="2600" b="1" dirty="0" err="1">
                <a:latin typeface="Calibri"/>
                <a:cs typeface="Calibri"/>
              </a:rPr>
              <a:t>eventi</a:t>
            </a:r>
            <a:r>
              <a:rPr lang="it-IT" sz="2600" b="1" dirty="0">
                <a:latin typeface="Calibri"/>
                <a:cs typeface="Calibri"/>
              </a:rPr>
              <a:t> iscrivendosi al nostro </a:t>
            </a:r>
            <a:r>
              <a:rPr lang="it-IT" sz="2600" b="1" dirty="0" err="1">
                <a:latin typeface="Calibri"/>
                <a:cs typeface="Calibri"/>
              </a:rPr>
              <a:t>crm</a:t>
            </a:r>
            <a:r>
              <a:rPr lang="it-IT" sz="2600" b="1" dirty="0">
                <a:latin typeface="Calibri"/>
                <a:cs typeface="Calibri"/>
              </a:rPr>
              <a:t> inviando una mail a </a:t>
            </a:r>
            <a:r>
              <a:rPr lang="it-IT" sz="2600" b="1" dirty="0">
                <a:latin typeface="Calibri"/>
                <a:cs typeface="Calibri"/>
                <a:hlinkClick r:id="rId5"/>
              </a:rPr>
              <a:t>crm@toscanapromozione.it</a:t>
            </a:r>
            <a:r>
              <a:rPr lang="it-IT" sz="2600" b="1" dirty="0">
                <a:latin typeface="Calibri"/>
                <a:cs typeface="Calibri"/>
              </a:rPr>
              <a:t>.</a:t>
            </a:r>
          </a:p>
          <a:p>
            <a:pPr marL="90805">
              <a:lnSpc>
                <a:spcPct val="100000"/>
              </a:lnSpc>
              <a:spcBef>
                <a:spcPts val="560"/>
              </a:spcBef>
            </a:pPr>
            <a:endParaRPr lang="it-IT" sz="2600" b="1" dirty="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60"/>
              </a:spcBef>
            </a:pPr>
            <a:endParaRPr lang="it-IT" sz="2600" b="1" dirty="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60"/>
              </a:spcBef>
            </a:pPr>
            <a:r>
              <a:rPr lang="it-IT" sz="2600" b="1" dirty="0">
                <a:latin typeface="Calibri"/>
                <a:cs typeface="Calibri"/>
              </a:rPr>
              <a:t> Fiere B2B (DMC/Operatori)</a:t>
            </a:r>
          </a:p>
          <a:p>
            <a:pPr marL="90805">
              <a:spcBef>
                <a:spcPts val="560"/>
              </a:spcBef>
            </a:pPr>
            <a:r>
              <a:rPr lang="it-IT" sz="2600" b="1" dirty="0">
                <a:latin typeface="Calibri"/>
                <a:cs typeface="Calibri"/>
              </a:rPr>
              <a:t> Workshop (DMC/Operatori)</a:t>
            </a:r>
          </a:p>
          <a:p>
            <a:pPr marL="90805">
              <a:spcBef>
                <a:spcPts val="560"/>
              </a:spcBef>
            </a:pPr>
            <a:r>
              <a:rPr lang="it-IT" sz="2600" b="1" dirty="0">
                <a:latin typeface="Calibri"/>
                <a:cs typeface="Calibri"/>
              </a:rPr>
              <a:t> Fiere B2C (Ambiti/DMO)</a:t>
            </a:r>
          </a:p>
          <a:p>
            <a:pPr marL="90805">
              <a:lnSpc>
                <a:spcPct val="100000"/>
              </a:lnSpc>
              <a:spcBef>
                <a:spcPts val="560"/>
              </a:spcBef>
            </a:pPr>
            <a:endParaRPr lang="it-IT" sz="2600" b="1" dirty="0">
              <a:latin typeface="Calibri"/>
              <a:cs typeface="Calibri"/>
            </a:endParaRPr>
          </a:p>
          <a:p>
            <a:pPr marL="90805">
              <a:spcBef>
                <a:spcPts val="560"/>
              </a:spcBef>
            </a:pPr>
            <a:r>
              <a:rPr lang="it-IT" sz="2600" b="1" dirty="0">
                <a:latin typeface="Calibri"/>
                <a:cs typeface="Calibri"/>
              </a:rPr>
              <a:t> Presentazioni da parte degli Ambiti/DMO</a:t>
            </a:r>
          </a:p>
          <a:p>
            <a:pPr marL="90805">
              <a:spcBef>
                <a:spcPts val="560"/>
              </a:spcBef>
            </a:pPr>
            <a:r>
              <a:rPr lang="it-IT" sz="2800" dirty="0"/>
              <a:t> </a:t>
            </a:r>
            <a:endParaRPr lang="it-IT" sz="2600" b="1" dirty="0">
              <a:cs typeface="Calibri"/>
            </a:endParaRPr>
          </a:p>
          <a:p>
            <a:pPr marL="90805">
              <a:spcBef>
                <a:spcPts val="560"/>
              </a:spcBef>
            </a:pPr>
            <a:endParaRPr lang="it-IT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84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346835" marR="5080" indent="-447675">
              <a:lnSpc>
                <a:spcPts val="3790"/>
              </a:lnSpc>
              <a:spcBef>
                <a:spcPts val="250"/>
              </a:spcBef>
            </a:pPr>
            <a:r>
              <a:rPr sz="3200" dirty="0"/>
              <a:t>207</a:t>
            </a:r>
            <a:r>
              <a:rPr sz="3200" spc="-20" dirty="0"/>
              <a:t> </a:t>
            </a:r>
            <a:r>
              <a:rPr sz="3200" spc="-10" dirty="0"/>
              <a:t>PARTECIPAZIONI/PRESENTAZIONI</a:t>
            </a:r>
            <a:r>
              <a:rPr sz="3200" spc="-25" dirty="0"/>
              <a:t> DI </a:t>
            </a:r>
            <a:r>
              <a:rPr sz="3200" dirty="0"/>
              <a:t>AMBITI/DMC</a:t>
            </a:r>
            <a:r>
              <a:rPr sz="3200" spc="-50" dirty="0"/>
              <a:t> </a:t>
            </a:r>
            <a:r>
              <a:rPr sz="3200" dirty="0"/>
              <a:t>a</a:t>
            </a:r>
            <a:r>
              <a:rPr sz="3200" spc="-55" dirty="0"/>
              <a:t> </a:t>
            </a:r>
            <a:r>
              <a:rPr sz="3200" dirty="0"/>
              <a:t>FIERE</a:t>
            </a:r>
            <a:r>
              <a:rPr sz="3200" spc="-55" dirty="0"/>
              <a:t> </a:t>
            </a:r>
            <a:r>
              <a:rPr sz="3200" dirty="0"/>
              <a:t>e</a:t>
            </a:r>
            <a:r>
              <a:rPr sz="3200" spc="-50" dirty="0"/>
              <a:t> </a:t>
            </a:r>
            <a:r>
              <a:rPr sz="3200" spc="-10" dirty="0"/>
              <a:t>WORKSHOP</a:t>
            </a:r>
            <a:endParaRPr sz="32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79831" y="1764792"/>
            <a:ext cx="8869680" cy="4249420"/>
            <a:chOff x="179831" y="1764792"/>
            <a:chExt cx="8869680" cy="42494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5631" y="3553967"/>
              <a:ext cx="4373879" cy="24597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1" y="1764792"/>
              <a:ext cx="4373880" cy="246278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87920DC4-FB2E-DD92-F6DA-BA1CBFFAE1D2}"/>
              </a:ext>
            </a:extLst>
          </p:cNvPr>
          <p:cNvSpPr txBox="1">
            <a:spLocks/>
          </p:cNvSpPr>
          <p:nvPr/>
        </p:nvSpPr>
        <p:spPr>
          <a:xfrm>
            <a:off x="381000" y="113825"/>
            <a:ext cx="69342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sz="1600" b="1" dirty="0">
                <a:latin typeface="Calibri"/>
                <a:cs typeface="Calibri"/>
              </a:rPr>
              <a:t>INIZIATIVE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REALIZZATE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CON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GLI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AMBITI</a:t>
            </a:r>
            <a:r>
              <a:rPr lang="it-IT" sz="1600" b="1" spc="-35" dirty="0">
                <a:latin typeface="Calibri"/>
                <a:cs typeface="Calibri"/>
              </a:rPr>
              <a:t> </a:t>
            </a:r>
            <a:r>
              <a:rPr lang="it-IT" sz="1600" b="1" dirty="0">
                <a:latin typeface="Calibri"/>
                <a:cs typeface="Calibri"/>
              </a:rPr>
              <a:t>2024</a:t>
            </a:r>
            <a:r>
              <a:rPr lang="it-IT" sz="1600" b="1" spc="-30" dirty="0">
                <a:latin typeface="Calibri"/>
                <a:cs typeface="Calibri"/>
              </a:rPr>
              <a:t> - FIERE ed</a:t>
            </a:r>
            <a:r>
              <a:rPr lang="it-IT" sz="1600" cap="all" spc="-10" dirty="0">
                <a:solidFill>
                  <a:srgbClr val="000000"/>
                </a:solidFill>
              </a:rPr>
              <a:t> </a:t>
            </a:r>
            <a:r>
              <a:rPr lang="it-IT" sz="1600" cap="all" dirty="0">
                <a:solidFill>
                  <a:srgbClr val="000000"/>
                </a:solidFill>
              </a:rPr>
              <a:t>eventi </a:t>
            </a:r>
            <a:endParaRPr lang="it-IT" sz="1600" b="0" i="1" dirty="0"/>
          </a:p>
        </p:txBody>
      </p:sp>
    </p:spTree>
    <p:extLst>
      <p:ext uri="{BB962C8B-B14F-4D97-AF65-F5344CB8AC3E}">
        <p14:creationId xmlns:p14="http://schemas.microsoft.com/office/powerpoint/2010/main" val="207272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6366" y="9333"/>
            <a:ext cx="2853055" cy="389209"/>
          </a:xfrm>
          <a:prstGeom prst="rect">
            <a:avLst/>
          </a:prstGeom>
          <a:solidFill>
            <a:srgbClr val="EF2C3C"/>
          </a:solidFill>
        </p:spPr>
        <p:txBody>
          <a:bodyPr vert="horz" wrap="square" lIns="0" tIns="8064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35"/>
              </a:spcBef>
            </a:pPr>
            <a:r>
              <a:rPr sz="2000" spc="-50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Fiere</a:t>
            </a:r>
            <a:r>
              <a:rPr sz="2000" spc="-3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e</a:t>
            </a:r>
            <a:r>
              <a:rPr sz="2000" spc="-40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eventi</a:t>
            </a:r>
            <a:r>
              <a:rPr sz="2000" spc="-45" dirty="0">
                <a:solidFill>
                  <a:srgbClr val="FFFFFF"/>
                </a:solidFill>
              </a:rPr>
              <a:t> </a:t>
            </a:r>
            <a:r>
              <a:rPr sz="2000" spc="-20" dirty="0">
                <a:solidFill>
                  <a:srgbClr val="FFFFFF"/>
                </a:solidFill>
              </a:rPr>
              <a:t>2025</a:t>
            </a:r>
            <a:endParaRPr sz="200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348181" y="2355088"/>
            <a:ext cx="3995219" cy="3846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0" dirty="0"/>
              <a:t>Enogastronomia:</a:t>
            </a:r>
          </a:p>
          <a:p>
            <a:pPr marL="298450">
              <a:lnSpc>
                <a:spcPct val="100000"/>
              </a:lnSpc>
              <a:spcBef>
                <a:spcPts val="45"/>
              </a:spcBef>
            </a:pPr>
            <a:r>
              <a:rPr b="1" dirty="0"/>
              <a:t>Eruzioni</a:t>
            </a:r>
            <a:r>
              <a:rPr b="1" spc="-20" dirty="0"/>
              <a:t> </a:t>
            </a:r>
            <a:r>
              <a:rPr b="1" dirty="0"/>
              <a:t>del</a:t>
            </a:r>
            <a:r>
              <a:rPr b="1" spc="-15" dirty="0"/>
              <a:t> </a:t>
            </a:r>
            <a:r>
              <a:rPr b="1" dirty="0"/>
              <a:t>gusto</a:t>
            </a:r>
            <a:r>
              <a:rPr b="1" spc="-10" dirty="0"/>
              <a:t> </a:t>
            </a:r>
            <a:r>
              <a:rPr dirty="0"/>
              <a:t>-</a:t>
            </a:r>
            <a:r>
              <a:rPr lang="it-IT" dirty="0"/>
              <a:t>25-28 </a:t>
            </a:r>
            <a:r>
              <a:rPr spc="-20" dirty="0"/>
              <a:t> </a:t>
            </a:r>
            <a:r>
              <a:rPr spc="-10" dirty="0"/>
              <a:t>ottobre</a:t>
            </a:r>
          </a:p>
          <a:p>
            <a:pPr marL="12700">
              <a:lnSpc>
                <a:spcPts val="1525"/>
              </a:lnSpc>
              <a:spcBef>
                <a:spcPts val="1540"/>
              </a:spcBef>
            </a:pPr>
            <a:r>
              <a:rPr b="1" spc="-10" dirty="0"/>
              <a:t>Scolastico:</a:t>
            </a:r>
          </a:p>
          <a:p>
            <a:pPr marL="298450">
              <a:lnSpc>
                <a:spcPts val="1525"/>
              </a:lnSpc>
            </a:pPr>
            <a:r>
              <a:rPr b="1" dirty="0"/>
              <a:t>Didacta</a:t>
            </a:r>
            <a:r>
              <a:rPr spc="-25" dirty="0"/>
              <a:t> </a:t>
            </a:r>
            <a:r>
              <a:rPr dirty="0"/>
              <a:t>Firenze</a:t>
            </a:r>
            <a:r>
              <a:rPr spc="-20" dirty="0"/>
              <a:t> </a:t>
            </a:r>
            <a:r>
              <a:rPr spc="-10" dirty="0"/>
              <a:t>12-</a:t>
            </a:r>
            <a:r>
              <a:rPr dirty="0"/>
              <a:t>14</a:t>
            </a:r>
            <a:r>
              <a:rPr spc="-20" dirty="0"/>
              <a:t> marzo</a:t>
            </a: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pc="-20" dirty="0"/>
          </a:p>
          <a:p>
            <a:pPr marL="12700">
              <a:lnSpc>
                <a:spcPts val="1525"/>
              </a:lnSpc>
            </a:pPr>
            <a:r>
              <a:rPr b="1" spc="-10" dirty="0"/>
              <a:t>Archeologico/scolastico:</a:t>
            </a:r>
          </a:p>
          <a:p>
            <a:pPr marL="298450">
              <a:lnSpc>
                <a:spcPts val="1525"/>
              </a:lnSpc>
            </a:pPr>
            <a:r>
              <a:rPr b="1" dirty="0"/>
              <a:t>Bmta</a:t>
            </a:r>
            <a:r>
              <a:rPr spc="-20" dirty="0"/>
              <a:t> </a:t>
            </a:r>
            <a:r>
              <a:rPr b="1" dirty="0"/>
              <a:t>Paestum</a:t>
            </a:r>
            <a:r>
              <a:rPr spc="-25" dirty="0"/>
              <a:t> </a:t>
            </a:r>
            <a:r>
              <a:rPr lang="it-IT" dirty="0"/>
              <a:t>–</a:t>
            </a:r>
            <a:r>
              <a:rPr spc="-20" dirty="0"/>
              <a:t> </a:t>
            </a:r>
            <a:r>
              <a:rPr lang="it-IT" spc="-20" dirty="0"/>
              <a:t>2 </a:t>
            </a:r>
            <a:r>
              <a:rPr spc="-10" dirty="0" err="1"/>
              <a:t>novembre</a:t>
            </a:r>
            <a:endParaRPr spc="-10" dirty="0"/>
          </a:p>
          <a:p>
            <a:pPr marL="298450" marR="1073150">
              <a:lnSpc>
                <a:spcPts val="1490"/>
              </a:lnSpc>
              <a:spcBef>
                <a:spcPts val="160"/>
              </a:spcBef>
            </a:pPr>
            <a:r>
              <a:rPr b="1" dirty="0"/>
              <a:t>Tourisma</a:t>
            </a:r>
            <a:r>
              <a:rPr spc="-25" dirty="0"/>
              <a:t> </a:t>
            </a:r>
            <a:r>
              <a:rPr dirty="0"/>
              <a:t>Firenze</a:t>
            </a:r>
            <a:r>
              <a:rPr spc="-20" dirty="0"/>
              <a:t> </a:t>
            </a:r>
            <a:r>
              <a:rPr dirty="0"/>
              <a:t>-</a:t>
            </a:r>
            <a:r>
              <a:rPr spc="-25" dirty="0"/>
              <a:t> </a:t>
            </a:r>
            <a:r>
              <a:rPr spc="-10" dirty="0"/>
              <a:t>21-</a:t>
            </a:r>
            <a:r>
              <a:rPr dirty="0"/>
              <a:t>23</a:t>
            </a:r>
            <a:r>
              <a:rPr spc="-20" dirty="0"/>
              <a:t> </a:t>
            </a:r>
            <a:r>
              <a:rPr spc="-10" dirty="0" err="1"/>
              <a:t>febbraio</a:t>
            </a:r>
            <a:endParaRPr lang="it-IT" spc="-10" dirty="0"/>
          </a:p>
          <a:p>
            <a:pPr marL="298450" marR="1073150">
              <a:lnSpc>
                <a:spcPts val="1490"/>
              </a:lnSpc>
              <a:spcBef>
                <a:spcPts val="160"/>
              </a:spcBef>
            </a:pPr>
            <a:r>
              <a:rPr b="1" dirty="0"/>
              <a:t>WTE</a:t>
            </a:r>
            <a:r>
              <a:rPr spc="-15" dirty="0"/>
              <a:t> </a:t>
            </a:r>
            <a:r>
              <a:rPr dirty="0"/>
              <a:t>Genova</a:t>
            </a:r>
            <a:r>
              <a:rPr spc="-15" dirty="0"/>
              <a:t> </a:t>
            </a:r>
            <a:r>
              <a:rPr lang="it-IT" dirty="0"/>
              <a:t>–</a:t>
            </a:r>
            <a:r>
              <a:rPr spc="-10" dirty="0"/>
              <a:t> </a:t>
            </a:r>
            <a:r>
              <a:rPr lang="it-IT" spc="-10" dirty="0"/>
              <a:t>25-26 </a:t>
            </a:r>
            <a:r>
              <a:rPr spc="-10" dirty="0" err="1"/>
              <a:t>settembre</a:t>
            </a:r>
            <a:endParaRPr spc="-10" dirty="0"/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pc="-10" dirty="0"/>
          </a:p>
          <a:p>
            <a:pPr marL="12700">
              <a:lnSpc>
                <a:spcPts val="1525"/>
              </a:lnSpc>
            </a:pPr>
            <a:r>
              <a:rPr b="1" spc="-10" dirty="0"/>
              <a:t>Bike:</a:t>
            </a:r>
          </a:p>
          <a:p>
            <a:pPr marL="298450">
              <a:lnSpc>
                <a:spcPts val="1525"/>
              </a:lnSpc>
            </a:pPr>
            <a:r>
              <a:rPr b="1" dirty="0"/>
              <a:t>Italian</a:t>
            </a:r>
            <a:r>
              <a:rPr b="1" spc="-15" dirty="0"/>
              <a:t> </a:t>
            </a:r>
            <a:r>
              <a:rPr b="1" dirty="0"/>
              <a:t>Bike</a:t>
            </a:r>
            <a:r>
              <a:rPr b="1" spc="-20" dirty="0"/>
              <a:t> </a:t>
            </a:r>
            <a:r>
              <a:rPr b="1" dirty="0"/>
              <a:t>Festival</a:t>
            </a:r>
            <a:r>
              <a:rPr b="1" spc="-15" dirty="0"/>
              <a:t> </a:t>
            </a:r>
            <a:r>
              <a:rPr dirty="0"/>
              <a:t>Misano</a:t>
            </a:r>
            <a:r>
              <a:rPr b="1" spc="-20" dirty="0"/>
              <a:t> </a:t>
            </a:r>
            <a:r>
              <a:rPr dirty="0"/>
              <a:t>(B2C)</a:t>
            </a:r>
            <a:r>
              <a:rPr spc="-20" dirty="0"/>
              <a:t> </a:t>
            </a:r>
            <a:r>
              <a:rPr dirty="0"/>
              <a:t>–</a:t>
            </a:r>
            <a:r>
              <a:rPr spc="-20" dirty="0"/>
              <a:t> </a:t>
            </a:r>
            <a:r>
              <a:rPr spc="-10" dirty="0"/>
              <a:t>5-</a:t>
            </a:r>
            <a:r>
              <a:rPr dirty="0"/>
              <a:t>7</a:t>
            </a:r>
            <a:r>
              <a:rPr spc="-15" dirty="0"/>
              <a:t> </a:t>
            </a:r>
            <a:r>
              <a:rPr spc="-10" dirty="0"/>
              <a:t>settembre</a:t>
            </a:r>
          </a:p>
          <a:p>
            <a:pPr marL="298450">
              <a:lnSpc>
                <a:spcPct val="100000"/>
              </a:lnSpc>
              <a:spcBef>
                <a:spcPts val="50"/>
              </a:spcBef>
            </a:pPr>
            <a:r>
              <a:rPr b="1" dirty="0"/>
              <a:t>Fiera</a:t>
            </a:r>
            <a:r>
              <a:rPr b="1" spc="-20" dirty="0"/>
              <a:t> </a:t>
            </a:r>
            <a:r>
              <a:rPr b="1" dirty="0"/>
              <a:t>del</a:t>
            </a:r>
            <a:r>
              <a:rPr b="1" spc="-20" dirty="0"/>
              <a:t> </a:t>
            </a:r>
            <a:r>
              <a:rPr b="1" dirty="0"/>
              <a:t>Cicloturismo</a:t>
            </a:r>
            <a:r>
              <a:rPr spc="-20" dirty="0"/>
              <a:t> </a:t>
            </a:r>
            <a:r>
              <a:rPr dirty="0"/>
              <a:t>Bologna</a:t>
            </a:r>
            <a:r>
              <a:rPr spc="-20" dirty="0"/>
              <a:t> </a:t>
            </a:r>
            <a:r>
              <a:rPr dirty="0"/>
              <a:t>(B2C)</a:t>
            </a:r>
            <a:r>
              <a:rPr spc="-10" dirty="0"/>
              <a:t> </a:t>
            </a:r>
            <a:r>
              <a:rPr dirty="0"/>
              <a:t>–</a:t>
            </a:r>
            <a:r>
              <a:rPr spc="-20" dirty="0"/>
              <a:t> </a:t>
            </a:r>
            <a:r>
              <a:rPr spc="-10" dirty="0"/>
              <a:t>4-</a:t>
            </a:r>
            <a:r>
              <a:rPr dirty="0"/>
              <a:t>6</a:t>
            </a:r>
            <a:r>
              <a:rPr spc="-20" dirty="0"/>
              <a:t> </a:t>
            </a:r>
            <a:r>
              <a:rPr spc="-10" dirty="0" err="1"/>
              <a:t>aprile</a:t>
            </a:r>
            <a:endParaRPr lang="it-IT" spc="-10" dirty="0"/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b="1" dirty="0" err="1"/>
              <a:t>Sostenibile</a:t>
            </a:r>
            <a:r>
              <a:rPr b="1" dirty="0"/>
              <a:t>/en</a:t>
            </a:r>
            <a:r>
              <a:rPr b="1" spc="-50" dirty="0"/>
              <a:t> </a:t>
            </a:r>
            <a:r>
              <a:rPr b="1" dirty="0"/>
              <a:t>plein</a:t>
            </a:r>
            <a:r>
              <a:rPr b="1" spc="-45" dirty="0"/>
              <a:t> </a:t>
            </a:r>
            <a:r>
              <a:rPr b="1" spc="-20" dirty="0"/>
              <a:t>air:</a:t>
            </a:r>
          </a:p>
          <a:p>
            <a:pPr marL="298450" marR="340995">
              <a:lnSpc>
                <a:spcPct val="99200"/>
              </a:lnSpc>
              <a:spcBef>
                <a:spcPts val="60"/>
              </a:spcBef>
            </a:pPr>
            <a:r>
              <a:rPr b="1" dirty="0"/>
              <a:t>Fa</a:t>
            </a:r>
            <a:r>
              <a:rPr b="1" spc="-15" dirty="0"/>
              <a:t> </a:t>
            </a:r>
            <a:r>
              <a:rPr b="1" dirty="0"/>
              <a:t>la</a:t>
            </a:r>
            <a:r>
              <a:rPr b="1" spc="-15" dirty="0"/>
              <a:t> </a:t>
            </a:r>
            <a:r>
              <a:rPr b="1" dirty="0"/>
              <a:t>cosa</a:t>
            </a:r>
            <a:r>
              <a:rPr b="1" spc="-10" dirty="0"/>
              <a:t> </a:t>
            </a:r>
            <a:r>
              <a:rPr b="1" dirty="0"/>
              <a:t>giusta</a:t>
            </a:r>
            <a:r>
              <a:rPr spc="-15" dirty="0"/>
              <a:t> </a:t>
            </a:r>
            <a:r>
              <a:rPr dirty="0"/>
              <a:t>Milano</a:t>
            </a:r>
            <a:r>
              <a:rPr spc="-10" dirty="0"/>
              <a:t> </a:t>
            </a:r>
            <a:r>
              <a:rPr dirty="0"/>
              <a:t>(B2C)</a:t>
            </a:r>
            <a:r>
              <a:rPr spc="-5" dirty="0"/>
              <a:t> </a:t>
            </a:r>
            <a:r>
              <a:rPr dirty="0"/>
              <a:t>–</a:t>
            </a:r>
            <a:r>
              <a:rPr spc="-15" dirty="0"/>
              <a:t> </a:t>
            </a:r>
            <a:r>
              <a:rPr spc="-10" dirty="0"/>
              <a:t>14-</a:t>
            </a:r>
            <a:r>
              <a:rPr dirty="0"/>
              <a:t>16</a:t>
            </a:r>
            <a:r>
              <a:rPr spc="-10" dirty="0"/>
              <a:t> </a:t>
            </a:r>
            <a:r>
              <a:rPr spc="-20" dirty="0" err="1"/>
              <a:t>marzo</a:t>
            </a:r>
            <a:endParaRPr lang="it-IT" spc="-20" dirty="0"/>
          </a:p>
          <a:p>
            <a:pPr marL="298450" marR="340995">
              <a:lnSpc>
                <a:spcPct val="99200"/>
              </a:lnSpc>
              <a:spcBef>
                <a:spcPts val="60"/>
              </a:spcBef>
            </a:pPr>
            <a:r>
              <a:rPr lang="it-IT" b="1" spc="-20" dirty="0" err="1"/>
              <a:t>Agritravel</a:t>
            </a:r>
            <a:r>
              <a:rPr lang="it-IT" b="1" spc="-20" dirty="0"/>
              <a:t> Expo </a:t>
            </a:r>
            <a:r>
              <a:rPr lang="it-IT" spc="-20" dirty="0"/>
              <a:t>Bergamo (B2C) 4-6 Aprile</a:t>
            </a:r>
          </a:p>
          <a:p>
            <a:pPr marL="298450" marR="340995">
              <a:lnSpc>
                <a:spcPct val="99200"/>
              </a:lnSpc>
              <a:spcBef>
                <a:spcPts val="60"/>
              </a:spcBef>
            </a:pPr>
            <a:r>
              <a:rPr b="1" spc="-40" dirty="0"/>
              <a:t>Salone del Camper </a:t>
            </a:r>
            <a:r>
              <a:rPr spc="-40" dirty="0"/>
              <a:t>di Parma (B2C) - 13-21 settembre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8181" y="-74676"/>
            <a:ext cx="2057400" cy="186690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84455">
              <a:lnSpc>
                <a:spcPct val="100000"/>
              </a:lnSpc>
              <a:spcBef>
                <a:spcPts val="1120"/>
              </a:spcBef>
            </a:pPr>
            <a:r>
              <a:rPr sz="1600" b="1" dirty="0">
                <a:latin typeface="Calibri"/>
                <a:cs typeface="Calibri"/>
              </a:rPr>
              <a:t>Piano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2025</a:t>
            </a:r>
            <a:r>
              <a:rPr sz="1600" b="1" spc="-35" dirty="0">
                <a:latin typeface="Calibri"/>
                <a:cs typeface="Calibri"/>
              </a:rPr>
              <a:t> 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2000" b="1" spc="-10" dirty="0">
                <a:latin typeface="Calibri"/>
                <a:cs typeface="Calibri"/>
              </a:rPr>
              <a:t>Italia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ts val="1525"/>
              </a:lnSpc>
              <a:spcBef>
                <a:spcPts val="1614"/>
              </a:spcBef>
            </a:pPr>
            <a:r>
              <a:rPr sz="1300" b="1" spc="-10" dirty="0">
                <a:latin typeface="Calibri"/>
                <a:cs typeface="Calibri"/>
              </a:rPr>
              <a:t>Generaliste</a:t>
            </a:r>
            <a:r>
              <a:rPr sz="1300" spc="-10" dirty="0">
                <a:latin typeface="Calibri"/>
                <a:cs typeface="Calibri"/>
              </a:rPr>
              <a:t>:</a:t>
            </a:r>
            <a:endParaRPr sz="1300" dirty="0">
              <a:latin typeface="Calibri"/>
              <a:cs typeface="Calibri"/>
            </a:endParaRPr>
          </a:p>
          <a:p>
            <a:pPr marL="298450">
              <a:lnSpc>
                <a:spcPts val="1525"/>
              </a:lnSpc>
            </a:pPr>
            <a:r>
              <a:rPr sz="1300" b="1" dirty="0">
                <a:latin typeface="Calibri"/>
                <a:cs typeface="Calibri"/>
              </a:rPr>
              <a:t>BIT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Milano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9-</a:t>
            </a:r>
            <a:r>
              <a:rPr sz="1300" dirty="0">
                <a:latin typeface="Calibri"/>
                <a:cs typeface="Calibri"/>
              </a:rPr>
              <a:t>11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febbraio</a:t>
            </a:r>
            <a:endParaRPr sz="1300" dirty="0">
              <a:latin typeface="Calibri"/>
              <a:cs typeface="Calibri"/>
            </a:endParaRPr>
          </a:p>
          <a:p>
            <a:pPr marL="298450" marR="5080">
              <a:lnSpc>
                <a:spcPct val="103099"/>
              </a:lnSpc>
            </a:pPr>
            <a:r>
              <a:rPr sz="1300" b="1" dirty="0">
                <a:latin typeface="Calibri"/>
                <a:cs typeface="Calibri"/>
              </a:rPr>
              <a:t>TTG</a:t>
            </a:r>
            <a:r>
              <a:rPr sz="1300" spc="29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-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Rimini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8-</a:t>
            </a:r>
            <a:r>
              <a:rPr sz="1300" dirty="0">
                <a:latin typeface="Calibri"/>
                <a:cs typeface="Calibri"/>
              </a:rPr>
              <a:t>10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 err="1">
                <a:latin typeface="Calibri"/>
                <a:cs typeface="Calibri"/>
              </a:rPr>
              <a:t>ottobre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BMT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lang="it-IT" sz="1300" spc="-10" dirty="0">
                <a:latin typeface="Calibri"/>
                <a:cs typeface="Calibri"/>
              </a:rPr>
              <a:t>- </a:t>
            </a:r>
            <a:r>
              <a:rPr sz="1300" dirty="0">
                <a:latin typeface="Calibri"/>
                <a:cs typeface="Calibri"/>
              </a:rPr>
              <a:t>Napoli</a:t>
            </a:r>
            <a:r>
              <a:rPr sz="1300" spc="-10" dirty="0">
                <a:latin typeface="Calibri"/>
                <a:cs typeface="Calibri"/>
              </a:rPr>
              <a:t> 13-</a:t>
            </a:r>
            <a:r>
              <a:rPr sz="1300" dirty="0">
                <a:latin typeface="Calibri"/>
                <a:cs typeface="Calibri"/>
              </a:rPr>
              <a:t>15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marzo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91000" y="495300"/>
            <a:ext cx="4864465" cy="5103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Calibri"/>
                <a:cs typeface="Calibri"/>
              </a:rPr>
              <a:t>Estero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ts val="1525"/>
              </a:lnSpc>
              <a:spcBef>
                <a:spcPts val="1610"/>
              </a:spcBef>
            </a:pPr>
            <a:r>
              <a:rPr sz="1300" b="1" spc="-10" dirty="0">
                <a:latin typeface="Calibri"/>
                <a:cs typeface="Calibri"/>
              </a:rPr>
              <a:t>Generaliste:</a:t>
            </a:r>
            <a:endParaRPr sz="1300" b="1" dirty="0">
              <a:latin typeface="Calibri"/>
              <a:cs typeface="Calibri"/>
            </a:endParaRPr>
          </a:p>
          <a:p>
            <a:pPr marL="298450">
              <a:lnSpc>
                <a:spcPts val="1525"/>
              </a:lnSpc>
            </a:pPr>
            <a:r>
              <a:rPr sz="1300" b="1" dirty="0">
                <a:latin typeface="Calibri"/>
                <a:cs typeface="Calibri"/>
              </a:rPr>
              <a:t>Fitur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lang="it-IT" sz="1300" spc="-15" dirty="0">
                <a:latin typeface="Calibri"/>
                <a:cs typeface="Calibri"/>
              </a:rPr>
              <a:t>Madrid - </a:t>
            </a:r>
            <a:r>
              <a:rPr sz="1300" spc="-10" dirty="0">
                <a:latin typeface="Calibri"/>
                <a:cs typeface="Calibri"/>
              </a:rPr>
              <a:t>22-</a:t>
            </a:r>
            <a:r>
              <a:rPr sz="1300" dirty="0">
                <a:latin typeface="Calibri"/>
                <a:cs typeface="Calibri"/>
              </a:rPr>
              <a:t>26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gennaio</a:t>
            </a:r>
            <a:endParaRPr sz="1300"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50"/>
              </a:spcBef>
            </a:pPr>
            <a:r>
              <a:rPr sz="1300" b="1" dirty="0">
                <a:latin typeface="Calibri"/>
                <a:cs typeface="Calibri"/>
              </a:rPr>
              <a:t>ITB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Berlino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4</a:t>
            </a:r>
            <a:r>
              <a:rPr sz="1300" spc="-10" dirty="0">
                <a:latin typeface="Calibri"/>
                <a:cs typeface="Calibri"/>
              </a:rPr>
              <a:t> -</a:t>
            </a:r>
            <a:r>
              <a:rPr sz="1300" dirty="0">
                <a:latin typeface="Calibri"/>
                <a:cs typeface="Calibri"/>
              </a:rPr>
              <a:t>6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20" dirty="0" err="1">
                <a:latin typeface="Calibri"/>
                <a:cs typeface="Calibri"/>
              </a:rPr>
              <a:t>marzo</a:t>
            </a:r>
            <a:endParaRPr lang="it-IT" sz="1300" spc="-20"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50"/>
              </a:spcBef>
            </a:pPr>
            <a:r>
              <a:rPr lang="it-IT" sz="1300" b="1" spc="-20" dirty="0">
                <a:latin typeface="Calibri"/>
                <a:cs typeface="Calibri"/>
              </a:rPr>
              <a:t>IFTM</a:t>
            </a:r>
            <a:r>
              <a:rPr lang="it-IT" sz="1300" spc="-20" dirty="0">
                <a:latin typeface="Calibri"/>
                <a:cs typeface="Calibri"/>
              </a:rPr>
              <a:t> Parigi 23-25 settembre</a:t>
            </a:r>
            <a:endParaRPr sz="1300" dirty="0">
              <a:latin typeface="Calibri"/>
              <a:cs typeface="Calibri"/>
            </a:endParaRPr>
          </a:p>
          <a:p>
            <a:pPr marL="298450" marR="2478405">
              <a:lnSpc>
                <a:spcPts val="1510"/>
              </a:lnSpc>
              <a:spcBef>
                <a:spcPts val="114"/>
              </a:spcBef>
            </a:pPr>
            <a:r>
              <a:rPr sz="1300" b="1" dirty="0">
                <a:latin typeface="Calibri"/>
                <a:cs typeface="Calibri"/>
              </a:rPr>
              <a:t>WTM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Londra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lang="it-IT" sz="1300" dirty="0">
                <a:latin typeface="Calibri"/>
                <a:cs typeface="Calibri"/>
              </a:rPr>
              <a:t>–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lang="it-IT" sz="1300" spc="-15" dirty="0">
                <a:latin typeface="Calibri"/>
                <a:cs typeface="Calibri"/>
              </a:rPr>
              <a:t>4-6 novembre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sz="1300" b="1" spc="-10" dirty="0">
                <a:latin typeface="Calibri"/>
                <a:cs typeface="Calibri"/>
              </a:rPr>
              <a:t>Lusso:</a:t>
            </a:r>
            <a:endParaRPr sz="1300" b="1"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50"/>
              </a:spcBef>
            </a:pPr>
            <a:r>
              <a:rPr sz="1300" b="1" dirty="0">
                <a:latin typeface="Calibri"/>
                <a:cs typeface="Calibri"/>
              </a:rPr>
              <a:t>ILTM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Cannes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–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lang="it-IT" sz="1300" spc="-20" dirty="0">
                <a:latin typeface="Calibri"/>
                <a:cs typeface="Calibri"/>
              </a:rPr>
              <a:t>2-5 </a:t>
            </a:r>
            <a:r>
              <a:rPr sz="1300" spc="-10" dirty="0" err="1">
                <a:latin typeface="Calibri"/>
                <a:cs typeface="Calibri"/>
              </a:rPr>
              <a:t>dicembre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1300" b="1" spc="-10" dirty="0">
                <a:latin typeface="Calibri"/>
                <a:cs typeface="Calibri"/>
              </a:rPr>
              <a:t>Golf:</a:t>
            </a:r>
            <a:endParaRPr sz="1300" b="1"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45"/>
              </a:spcBef>
            </a:pPr>
            <a:r>
              <a:rPr sz="1300" b="1" dirty="0">
                <a:latin typeface="Calibri"/>
                <a:cs typeface="Calibri"/>
              </a:rPr>
              <a:t>IGTM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Cannes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20-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23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ottobre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1300" b="1" dirty="0">
                <a:latin typeface="Calibri"/>
                <a:cs typeface="Calibri"/>
              </a:rPr>
              <a:t>Natura/turismo</a:t>
            </a:r>
            <a:r>
              <a:rPr sz="1300" b="1" spc="-65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verde/attivo:</a:t>
            </a:r>
            <a:endParaRPr sz="1300" b="1" dirty="0">
              <a:latin typeface="Calibri"/>
              <a:cs typeface="Calibri"/>
            </a:endParaRPr>
          </a:p>
          <a:p>
            <a:pPr marL="298450" marR="5080">
              <a:lnSpc>
                <a:spcPts val="1510"/>
              </a:lnSpc>
              <a:spcBef>
                <a:spcPts val="114"/>
              </a:spcBef>
            </a:pPr>
            <a:r>
              <a:rPr sz="1300" b="1" dirty="0">
                <a:latin typeface="Calibri"/>
                <a:cs typeface="Calibri"/>
              </a:rPr>
              <a:t>Salon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Destination</a:t>
            </a:r>
            <a:r>
              <a:rPr sz="1300" b="1" spc="-25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Nature</a:t>
            </a:r>
            <a:r>
              <a:rPr sz="1300" b="1" spc="-25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/</a:t>
            </a:r>
            <a:r>
              <a:rPr sz="1300" b="1" spc="-3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Salon</a:t>
            </a:r>
            <a:r>
              <a:rPr sz="1300" b="1" spc="-25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Mondial</a:t>
            </a:r>
            <a:r>
              <a:rPr sz="1300" b="1" spc="-25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du</a:t>
            </a:r>
            <a:r>
              <a:rPr sz="1300" b="1" spc="-3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Tourisme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(B2C)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Parigi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13-</a:t>
            </a:r>
            <a:r>
              <a:rPr sz="1300" dirty="0">
                <a:latin typeface="Calibri"/>
                <a:cs typeface="Calibri"/>
              </a:rPr>
              <a:t>16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marzo</a:t>
            </a:r>
            <a:endParaRPr sz="1300"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5"/>
              </a:spcBef>
            </a:pPr>
            <a:r>
              <a:rPr sz="1300" b="1" dirty="0">
                <a:latin typeface="Calibri"/>
                <a:cs typeface="Calibri"/>
              </a:rPr>
              <a:t>F.RE.E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Monaco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di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Baviera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(B2C)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-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19-</a:t>
            </a:r>
            <a:r>
              <a:rPr sz="1300" dirty="0">
                <a:latin typeface="Calibri"/>
                <a:cs typeface="Calibri"/>
              </a:rPr>
              <a:t>23</a:t>
            </a:r>
            <a:r>
              <a:rPr sz="1300" spc="28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febbraio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1300" b="1" spc="-20" dirty="0">
                <a:latin typeface="Calibri"/>
                <a:cs typeface="Calibri"/>
              </a:rPr>
              <a:t>MICE</a:t>
            </a:r>
            <a:endParaRPr sz="1300" b="1"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20"/>
              </a:spcBef>
            </a:pPr>
            <a:r>
              <a:rPr sz="1300" b="1" dirty="0" err="1">
                <a:latin typeface="Calibri"/>
                <a:cs typeface="Calibri"/>
              </a:rPr>
              <a:t>Imex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 err="1">
                <a:latin typeface="Calibri"/>
                <a:cs typeface="Calibri"/>
              </a:rPr>
              <a:t>Francoforte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lang="it-IT" sz="1300" spc="-20" dirty="0">
                <a:latin typeface="Calibri"/>
                <a:cs typeface="Calibri"/>
              </a:rPr>
              <a:t>- </a:t>
            </a:r>
            <a:r>
              <a:rPr sz="1300" spc="-10" dirty="0">
                <a:latin typeface="Calibri"/>
                <a:cs typeface="Calibri"/>
              </a:rPr>
              <a:t>20-</a:t>
            </a:r>
            <a:r>
              <a:rPr sz="1300" dirty="0">
                <a:latin typeface="Calibri"/>
                <a:cs typeface="Calibri"/>
              </a:rPr>
              <a:t>22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maggio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ts val="1525"/>
              </a:lnSpc>
              <a:spcBef>
                <a:spcPts val="1560"/>
              </a:spcBef>
            </a:pPr>
            <a:r>
              <a:rPr sz="1300" b="1" spc="-10" dirty="0">
                <a:latin typeface="Calibri"/>
                <a:cs typeface="Calibri"/>
              </a:rPr>
              <a:t>Wedding:</a:t>
            </a:r>
            <a:endParaRPr sz="1300" b="1" dirty="0">
              <a:latin typeface="Calibri"/>
              <a:cs typeface="Calibri"/>
            </a:endParaRPr>
          </a:p>
          <a:p>
            <a:pPr marL="298450">
              <a:lnSpc>
                <a:spcPts val="1525"/>
              </a:lnSpc>
            </a:pPr>
            <a:r>
              <a:rPr sz="1300" b="1" dirty="0">
                <a:latin typeface="Calibri"/>
                <a:cs typeface="Calibri"/>
              </a:rPr>
              <a:t>Amour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 err="1">
                <a:latin typeface="Calibri"/>
                <a:cs typeface="Calibri"/>
              </a:rPr>
              <a:t>Sardegna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lang="it-IT" sz="1300" spc="-20" dirty="0">
                <a:latin typeface="Calibri"/>
                <a:cs typeface="Calibri"/>
              </a:rPr>
              <a:t>- </a:t>
            </a:r>
            <a:r>
              <a:rPr sz="1300" spc="-10" dirty="0">
                <a:latin typeface="Calibri"/>
                <a:cs typeface="Calibri"/>
              </a:rPr>
              <a:t>23-</a:t>
            </a:r>
            <a:r>
              <a:rPr sz="1300" dirty="0">
                <a:latin typeface="Calibri"/>
                <a:cs typeface="Calibri"/>
              </a:rPr>
              <a:t>27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aprile</a:t>
            </a:r>
            <a:endParaRPr sz="13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133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9253" y="0"/>
            <a:ext cx="2699385" cy="374461"/>
          </a:xfrm>
          <a:prstGeom prst="rect">
            <a:avLst/>
          </a:prstGeom>
          <a:solidFill>
            <a:srgbClr val="EF2C3C"/>
          </a:solidFill>
        </p:spPr>
        <p:txBody>
          <a:bodyPr vert="horz" wrap="square" lIns="0" tIns="66040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520"/>
              </a:spcBef>
            </a:pPr>
            <a:r>
              <a:rPr lang="it-IT" sz="2000" dirty="0"/>
              <a:t>B2B in Toscana</a:t>
            </a: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340076" y="609600"/>
            <a:ext cx="8346724" cy="20185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endParaRPr sz="18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</a:pPr>
            <a:r>
              <a:rPr sz="2500" b="1" dirty="0">
                <a:latin typeface="Calibri"/>
                <a:cs typeface="Calibri"/>
              </a:rPr>
              <a:t>Sharing</a:t>
            </a:r>
            <a:r>
              <a:rPr sz="2500" b="1" spc="-60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Tuscany</a:t>
            </a:r>
            <a:r>
              <a:rPr sz="2500" b="1" spc="-60" dirty="0">
                <a:latin typeface="Calibri"/>
                <a:cs typeface="Calibri"/>
              </a:rPr>
              <a:t> </a:t>
            </a:r>
            <a:r>
              <a:rPr lang="it-IT" sz="2500" b="1" spc="-10" dirty="0">
                <a:latin typeface="Calibri"/>
                <a:cs typeface="Calibri"/>
              </a:rPr>
              <a:t>– Lunigiana </a:t>
            </a:r>
            <a:r>
              <a:rPr sz="2500" b="1" dirty="0">
                <a:latin typeface="Calibri"/>
                <a:cs typeface="Calibri"/>
              </a:rPr>
              <a:t>(</a:t>
            </a:r>
            <a:r>
              <a:rPr lang="it-IT" sz="2500" b="1" dirty="0">
                <a:latin typeface="Calibri"/>
                <a:cs typeface="Calibri"/>
              </a:rPr>
              <a:t>8 aprile</a:t>
            </a:r>
            <a:r>
              <a:rPr sz="2500" b="1" spc="-50" dirty="0">
                <a:latin typeface="Calibri"/>
                <a:cs typeface="Calibri"/>
              </a:rPr>
              <a:t>)</a:t>
            </a:r>
            <a:endParaRPr sz="25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2280"/>
              </a:spcBef>
            </a:pPr>
            <a:r>
              <a:rPr sz="2500" b="1" dirty="0">
                <a:latin typeface="Calibri"/>
                <a:cs typeface="Calibri"/>
              </a:rPr>
              <a:t>Buy</a:t>
            </a:r>
            <a:r>
              <a:rPr sz="2500" b="1" spc="-3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Tuscany</a:t>
            </a:r>
            <a:r>
              <a:rPr sz="2500" b="1" spc="-3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-</a:t>
            </a:r>
            <a:r>
              <a:rPr lang="it-IT" sz="2500" b="1" spc="-10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Costa</a:t>
            </a:r>
            <a:r>
              <a:rPr sz="2500" b="1" spc="-3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degli</a:t>
            </a:r>
            <a:r>
              <a:rPr sz="2500" b="1" spc="-35" dirty="0">
                <a:latin typeface="Calibri"/>
                <a:cs typeface="Calibri"/>
              </a:rPr>
              <a:t> </a:t>
            </a:r>
            <a:r>
              <a:rPr sz="2500" b="1" dirty="0" err="1">
                <a:latin typeface="Calibri"/>
                <a:cs typeface="Calibri"/>
              </a:rPr>
              <a:t>Etruschi</a:t>
            </a:r>
            <a:r>
              <a:rPr sz="2500" b="1" spc="-40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(</a:t>
            </a:r>
            <a:r>
              <a:rPr lang="it-IT" sz="2500" b="1" dirty="0">
                <a:latin typeface="Calibri"/>
                <a:cs typeface="Calibri"/>
              </a:rPr>
              <a:t>29 Settembre-4 ottobre)</a:t>
            </a:r>
          </a:p>
          <a:p>
            <a:pPr marL="19050">
              <a:lnSpc>
                <a:spcPct val="100000"/>
              </a:lnSpc>
              <a:spcBef>
                <a:spcPts val="2280"/>
              </a:spcBef>
            </a:pPr>
            <a:r>
              <a:rPr lang="it-IT" sz="2400" b="1" dirty="0"/>
              <a:t>37 FAM TRIP nel 2024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4132" y="76707"/>
            <a:ext cx="16954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Piano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2025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0" y="2819400"/>
            <a:ext cx="5766816" cy="324611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966759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775" y="846630"/>
            <a:ext cx="6402070" cy="4895850"/>
          </a:xfrm>
          <a:custGeom>
            <a:avLst/>
            <a:gdLst/>
            <a:ahLst/>
            <a:cxnLst/>
            <a:rect l="l" t="t" r="r" b="b"/>
            <a:pathLst>
              <a:path w="6402070" h="4895850">
                <a:moveTo>
                  <a:pt x="0" y="0"/>
                </a:moveTo>
                <a:lnTo>
                  <a:pt x="6402000" y="0"/>
                </a:lnTo>
                <a:lnTo>
                  <a:pt x="6402000" y="4895400"/>
                </a:lnTo>
                <a:lnTo>
                  <a:pt x="0" y="48954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7620000" cy="1050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1495" algn="ctr" defTabSz="1177925">
              <a:lnSpc>
                <a:spcPts val="4200"/>
              </a:lnSpc>
              <a:spcBef>
                <a:spcPts val="5"/>
              </a:spcBef>
              <a:buSzPct val="80000"/>
            </a:pPr>
            <a:r>
              <a:rPr lang="it-IT" sz="2800" dirty="0">
                <a:solidFill>
                  <a:srgbClr val="FF0000"/>
                </a:solidFill>
              </a:rPr>
              <a:t>   </a:t>
            </a:r>
            <a:r>
              <a:rPr sz="2800" dirty="0" err="1">
                <a:solidFill>
                  <a:srgbClr val="FF0000"/>
                </a:solidFill>
              </a:rPr>
              <a:t>Gruppi</a:t>
            </a:r>
            <a:r>
              <a:rPr sz="2800" spc="-25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di</a:t>
            </a:r>
            <a:r>
              <a:rPr sz="2800" spc="-25" dirty="0">
                <a:solidFill>
                  <a:srgbClr val="FF0000"/>
                </a:solidFill>
              </a:rPr>
              <a:t> </a:t>
            </a:r>
            <a:r>
              <a:rPr lang="it-IT" sz="2800" spc="-10" dirty="0">
                <a:solidFill>
                  <a:srgbClr val="FF0000"/>
                </a:solidFill>
              </a:rPr>
              <a:t>L</a:t>
            </a:r>
            <a:r>
              <a:rPr sz="2800" spc="-10" dirty="0" err="1">
                <a:solidFill>
                  <a:srgbClr val="FF0000"/>
                </a:solidFill>
              </a:rPr>
              <a:t>avoro</a:t>
            </a:r>
            <a:r>
              <a:rPr lang="it-IT" sz="2800" spc="-10" dirty="0">
                <a:solidFill>
                  <a:srgbClr val="FF0000"/>
                </a:solidFill>
              </a:rPr>
              <a:t> </a:t>
            </a:r>
            <a:r>
              <a:rPr sz="2800" spc="-10" dirty="0" err="1">
                <a:solidFill>
                  <a:srgbClr val="FF0000"/>
                </a:solidFill>
              </a:rPr>
              <a:t>verticali</a:t>
            </a:r>
            <a:br>
              <a:rPr lang="it-IT" sz="2800" spc="-10" dirty="0">
                <a:solidFill>
                  <a:srgbClr val="FF0000"/>
                </a:solidFill>
              </a:rPr>
            </a:b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420556" y="91947"/>
            <a:ext cx="55992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dirty="0">
                <a:latin typeface="Calibri"/>
                <a:cs typeface="Calibri"/>
              </a:rPr>
              <a:t>COSA FACCIAMO INSIEME E </a:t>
            </a:r>
            <a:r>
              <a:rPr sz="1600" b="1" dirty="0">
                <a:latin typeface="Calibri"/>
                <a:cs typeface="Calibri"/>
              </a:rPr>
              <a:t>SU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COSA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STIAMO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LAVORANDO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EE6EC1-B0F7-A9CC-4AFB-615D45AA4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420556" y="1529179"/>
            <a:ext cx="3990532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61761E-70DF-9EF6-3013-D8BFD403A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04054"/>
            <a:ext cx="3429000" cy="4621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F66BBF4-1032-9869-06E5-318563DAAF3F}"/>
              </a:ext>
            </a:extLst>
          </p:cNvPr>
          <p:cNvSpPr txBox="1"/>
          <p:nvPr/>
        </p:nvSpPr>
        <p:spPr>
          <a:xfrm>
            <a:off x="3124200" y="4343400"/>
            <a:ext cx="5515527" cy="693780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91440" marR="83820" indent="635" algn="ctr">
              <a:lnSpc>
                <a:spcPct val="99600"/>
              </a:lnSpc>
              <a:spcBef>
                <a:spcPts val="370"/>
              </a:spcBef>
            </a:pP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Gli </a:t>
            </a:r>
            <a:r>
              <a:rPr sz="1400" b="1" spc="-5" dirty="0" err="1">
                <a:solidFill>
                  <a:srgbClr val="FF0000"/>
                </a:solidFill>
                <a:latin typeface="Arial"/>
                <a:cs typeface="Arial"/>
              </a:rPr>
              <a:t>Ambiti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1400" b="1" spc="-5" dirty="0">
                <a:solidFill>
                  <a:srgbClr val="FF0000"/>
                </a:solidFill>
                <a:latin typeface="Arial"/>
                <a:cs typeface="Arial"/>
              </a:rPr>
              <a:t>e gli operatori </a:t>
            </a:r>
            <a:r>
              <a:rPr sz="1400" b="1" spc="-5" dirty="0" err="1">
                <a:solidFill>
                  <a:srgbClr val="FF0000"/>
                </a:solidFill>
                <a:latin typeface="Arial"/>
                <a:cs typeface="Arial"/>
              </a:rPr>
              <a:t>interessati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1400" b="1" spc="-5" dirty="0" err="1">
                <a:solidFill>
                  <a:srgbClr val="FF0000"/>
                </a:solidFill>
                <a:latin typeface="Arial"/>
                <a:cs typeface="Arial"/>
              </a:rPr>
              <a:t>partecipare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alle attività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di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cop</a:t>
            </a:r>
            <a:r>
              <a:rPr lang="it-IT" sz="1400" b="1" spc="-1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1400" b="1" spc="-10" dirty="0" err="1">
                <a:solidFill>
                  <a:srgbClr val="FF0000"/>
                </a:solidFill>
                <a:latin typeface="Arial"/>
                <a:cs typeface="Arial"/>
              </a:rPr>
              <a:t>ogettazione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 err="1">
                <a:solidFill>
                  <a:srgbClr val="FF0000"/>
                </a:solidFill>
                <a:latin typeface="Arial"/>
                <a:cs typeface="Arial"/>
              </a:rPr>
              <a:t>portat</a:t>
            </a:r>
            <a:r>
              <a:rPr lang="it-IT" sz="1400" b="1" spc="-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avanti</a:t>
            </a:r>
            <a:r>
              <a:rPr sz="14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dai</a:t>
            </a:r>
            <a:r>
              <a:rPr sz="14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GdL</a:t>
            </a:r>
            <a:r>
              <a:rPr sz="14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sono</a:t>
            </a:r>
            <a:r>
              <a:rPr sz="14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invitati</a:t>
            </a:r>
            <a:r>
              <a:rPr sz="14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1400" b="1" spc="-3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contattare</a:t>
            </a:r>
            <a:r>
              <a:rPr sz="14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l’Agenzia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Google Shape;135;g311756da2c7_0_189">
            <a:extLst>
              <a:ext uri="{FF2B5EF4-FFF2-40B4-BE49-F238E27FC236}">
                <a16:creationId xmlns:a16="http://schemas.microsoft.com/office/drawing/2014/main" id="{2D4D6A90-F800-F455-B347-BAC2BD80D05C}"/>
              </a:ext>
            </a:extLst>
          </p:cNvPr>
          <p:cNvSpPr txBox="1"/>
          <p:nvPr/>
        </p:nvSpPr>
        <p:spPr>
          <a:xfrm>
            <a:off x="283950" y="457200"/>
            <a:ext cx="8576100" cy="5426100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it-IT" sz="12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Dal 2023 Toscana Promozione Turistica ha attivato una serie di </a:t>
            </a:r>
            <a:r>
              <a:rPr lang="it-IT" sz="12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it-IT" sz="12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ruppi di Lavoro verticali su tematismi di rilevante importanza </a:t>
            </a:r>
            <a:r>
              <a:rPr lang="it-IT" sz="12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per la regione o particolarmente innovativi nello scenario turistico. Il lavoro, proseguito nel  2024 con l’attivazione di nuovi gruppi verticali, è portato avanti </a:t>
            </a:r>
            <a:r>
              <a:rPr lang="it-IT" sz="12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insieme agli Ambiti e agli operatori privati e altri stakeholder chiave</a:t>
            </a:r>
            <a:endParaRPr sz="14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GdL</a:t>
            </a:r>
            <a:r>
              <a:rPr lang="it-IT" sz="12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ad oggi sono impegnati in maniera trasversale ma coordinata nello sviluppo dei seguenti progetti e prodotti:</a:t>
            </a:r>
            <a:endParaRPr sz="12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endParaRPr sz="8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PROGETTI SPECIALI:</a:t>
            </a:r>
            <a:endParaRPr sz="14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TURISMO SOSTENIBILE</a:t>
            </a:r>
            <a:endParaRPr sz="14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TURISMO AL FEMMINILE</a:t>
            </a:r>
            <a:endParaRPr sz="14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CREATIVITÀ A IMPATTO SOCIALE</a:t>
            </a:r>
            <a:endParaRPr sz="14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TURISMO INDUSTRIALE</a:t>
            </a:r>
            <a:endParaRPr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PRODOTTI TURISTICI </a:t>
            </a:r>
            <a:endParaRPr sz="14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FAMILY</a:t>
            </a:r>
            <a:endParaRPr sz="14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CICLOTURISMO</a:t>
            </a:r>
            <a:endParaRPr sz="14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CAMMINI</a:t>
            </a:r>
            <a:endParaRPr sz="14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CAMPER E CARAVAN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MENTAL WELLNESS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TOSCANA ARTIGIANA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TURISMO EQUESTRE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TURISMO SCOLASTICO</a:t>
            </a:r>
            <a:endParaRPr sz="14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i="0" u="none" strike="noStrike" cap="none" dirty="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PET FRIENDLY </a:t>
            </a:r>
            <a:endParaRPr sz="1400" b="1" i="0" u="none" strike="noStrike" cap="none" dirty="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14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VETRINA TOSCANA</a:t>
            </a:r>
            <a:endParaRPr sz="1400" b="1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577D9-FFA0-3058-E5CB-B7C3E1C2C81B}"/>
              </a:ext>
            </a:extLst>
          </p:cNvPr>
          <p:cNvSpPr txBox="1"/>
          <p:nvPr/>
        </p:nvSpPr>
        <p:spPr>
          <a:xfrm>
            <a:off x="381000" y="97310"/>
            <a:ext cx="693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+mj-lt"/>
              </a:rPr>
              <a:t>Progetti Speciali e Gruppi</a:t>
            </a:r>
            <a:r>
              <a:rPr lang="it-IT" sz="1600" b="1" spc="-25" dirty="0">
                <a:latin typeface="+mj-lt"/>
              </a:rPr>
              <a:t> </a:t>
            </a:r>
            <a:r>
              <a:rPr lang="it-IT" sz="1600" b="1" dirty="0">
                <a:latin typeface="+mj-lt"/>
              </a:rPr>
              <a:t>di</a:t>
            </a:r>
            <a:r>
              <a:rPr lang="it-IT" sz="1600" b="1" spc="-25" dirty="0">
                <a:latin typeface="+mj-lt"/>
              </a:rPr>
              <a:t> </a:t>
            </a:r>
            <a:r>
              <a:rPr lang="it-IT" sz="1600" b="1" spc="-10" dirty="0">
                <a:latin typeface="+mj-lt"/>
              </a:rPr>
              <a:t>Lavoro verticali</a:t>
            </a:r>
            <a:endParaRPr lang="it-IT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9666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1835</Words>
  <Application>Microsoft Office PowerPoint</Application>
  <PresentationFormat>Presentazione su schermo (4:3)</PresentationFormat>
  <Paragraphs>361</Paragraphs>
  <Slides>35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2" baseType="lpstr">
      <vt:lpstr>Arial</vt:lpstr>
      <vt:lpstr>Arial MT</vt:lpstr>
      <vt:lpstr>Calibri</vt:lpstr>
      <vt:lpstr>Tahoma</vt:lpstr>
      <vt:lpstr>Times</vt:lpstr>
      <vt:lpstr>Times New Roman</vt:lpstr>
      <vt:lpstr>Office Theme</vt:lpstr>
      <vt:lpstr>Presentazione standard di PowerPoint</vt:lpstr>
      <vt:lpstr> Partecipazione a Fiere ed Eventi BtoB e BtoC  </vt:lpstr>
      <vt:lpstr>Presentazione standard di PowerPoint</vt:lpstr>
      <vt:lpstr>INIZIATIVE REALIZZATE CON GLI AMBITI 2024 - FIERE ed eventi</vt:lpstr>
      <vt:lpstr>207 PARTECIPAZIONI/PRESENTAZIONI DI AMBITI/DMC a FIERE e WORKSHOP</vt:lpstr>
      <vt:lpstr> Fiere e eventi 2025</vt:lpstr>
      <vt:lpstr>B2B in Toscana</vt:lpstr>
      <vt:lpstr>   Gruppi di Lavoro verticali </vt:lpstr>
      <vt:lpstr>Presentazione standard di PowerPoint</vt:lpstr>
      <vt:lpstr>Per il 2025 sono state ripensate le fasi di coinvolgimento del sistema turistico toscano, mettendo al centro del percorso le attività trasversali di co-design delle esperienze</vt:lpstr>
      <vt:lpstr>Presentazione standard di PowerPoint</vt:lpstr>
      <vt:lpstr>Ambitour  </vt:lpstr>
      <vt:lpstr>Presentazione standard di PowerPoint</vt:lpstr>
      <vt:lpstr>   Media relation  </vt:lpstr>
      <vt:lpstr>Presentazione standard di PowerPoint</vt:lpstr>
      <vt:lpstr>ANTENNE NEI PAESI TARGET</vt:lpstr>
      <vt:lpstr> </vt:lpstr>
      <vt:lpstr>ACCORDI INTERNAZIONALI</vt:lpstr>
      <vt:lpstr>27 EVENTI DEDICATI ALLA STAMPA E ALLE RELAZIONI INTERNAZIONALI</vt:lpstr>
      <vt:lpstr>    Vetrina Toscana  </vt:lpstr>
      <vt:lpstr>Presentazione standard di PowerPoint</vt:lpstr>
      <vt:lpstr>   Campagne di comunicazione   </vt:lpstr>
      <vt:lpstr>CAMPAGNE 2025</vt:lpstr>
      <vt:lpstr>Il 30% delle oltre 3 milioni di recensioni totali nell'ultimo anno sono relative a famiglie.</vt:lpstr>
      <vt:lpstr>Presentazione standard di PowerPoint</vt:lpstr>
      <vt:lpstr>Presentazione standard di PowerPoint</vt:lpstr>
      <vt:lpstr>Turismo Sostenibile</vt:lpstr>
      <vt:lpstr>Presentazione standard di PowerPoint</vt:lpstr>
      <vt:lpstr>Turismo Enogastronomico</vt:lpstr>
      <vt:lpstr>Presentazione standard di PowerPoint</vt:lpstr>
      <vt:lpstr>Presentazione standard di PowerPoint</vt:lpstr>
      <vt:lpstr>CAMPAGNE 2024 (segue)</vt:lpstr>
      <vt:lpstr>Presentazione standard di PowerPoint</vt:lpstr>
      <vt:lpstr>Grandi stazioni</vt:lpstr>
      <vt:lpstr>Grazie dell’attenzione   territori@toscanapromozione.it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Michela Pasellini</dc:creator>
  <cp:lastModifiedBy>Daniela Burrini</cp:lastModifiedBy>
  <cp:revision>87</cp:revision>
  <cp:lastPrinted>2025-05-26T10:39:22Z</cp:lastPrinted>
  <dcterms:created xsi:type="dcterms:W3CDTF">2024-11-11T11:13:43Z</dcterms:created>
  <dcterms:modified xsi:type="dcterms:W3CDTF">2025-05-26T11:01:53Z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2024-11-10T00:00:00Z</vt:filetime>
  </property>
  <property fmtid="{D5CDD505-2E9C-101B-9397-08002B2CF9AE}" pid="3" name="LastSaved">
    <vt:filetime>2024-11-11T00:00:00Z</vt:filetime>
  </property>
  <property fmtid="{D5CDD505-2E9C-101B-9397-08002B2CF9AE}" pid="4" name="Producer">
    <vt:lpwstr>macOS Versione 14.5 (Build 23F79) Quartz PDFContext</vt:lpwstr>
  </property>
</Properties>
</file>