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60" r:id="rId5"/>
    <p:sldId id="269" r:id="rId6"/>
    <p:sldId id="272" r:id="rId7"/>
    <p:sldId id="273" r:id="rId8"/>
    <p:sldId id="274" r:id="rId9"/>
    <p:sldId id="275" r:id="rId10"/>
  </p:sldIdLst>
  <p:sldSz cx="12192000" cy="6858000"/>
  <p:notesSz cx="6811963" cy="99425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358791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1324675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761999"/>
            <a:ext cx="2628900" cy="54149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761999"/>
            <a:ext cx="7734300" cy="5414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473121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307041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1168350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756159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68338"/>
            <a:ext cx="10515600" cy="10842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8800"/>
            <a:ext cx="515778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743199"/>
            <a:ext cx="5157787" cy="3446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8800"/>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743199"/>
            <a:ext cx="5183188" cy="3446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3991074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1078019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3613834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65340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AA70F276-1833-4A75-9C1D-A56E2295A68D}" type="datetimeFigureOut">
              <a:rPr lang="en-US" smtClean="0"/>
              <a:t>2/16/2023</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‹N›</a:t>
            </a:fld>
            <a:endParaRPr lang="en-US"/>
          </a:p>
        </p:txBody>
      </p:sp>
    </p:spTree>
    <p:extLst>
      <p:ext uri="{BB962C8B-B14F-4D97-AF65-F5344CB8AC3E}">
        <p14:creationId xmlns:p14="http://schemas.microsoft.com/office/powerpoint/2010/main" val="49394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AA70F276-1833-4A75-9C1D-A56E2295A68D}" type="datetimeFigureOut">
              <a:rPr lang="en-US" smtClean="0"/>
              <a:pPr/>
              <a:t>2/16/2023</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‹N›</a:t>
            </a:fld>
            <a:endParaRPr lang="en-US"/>
          </a:p>
        </p:txBody>
      </p:sp>
    </p:spTree>
    <p:extLst>
      <p:ext uri="{BB962C8B-B14F-4D97-AF65-F5344CB8AC3E}">
        <p14:creationId xmlns:p14="http://schemas.microsoft.com/office/powerpoint/2010/main" val="70424985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lenia.cavaciocchi@consorzioenergiatoscana.it"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4C318E0-4DA0-3B20-0EE5-9B035A279CED}"/>
              </a:ext>
            </a:extLst>
          </p:cNvPr>
          <p:cNvSpPr>
            <a:spLocks noGrp="1"/>
          </p:cNvSpPr>
          <p:nvPr>
            <p:ph type="ctrTitle"/>
          </p:nvPr>
        </p:nvSpPr>
        <p:spPr>
          <a:xfrm>
            <a:off x="838200" y="1122363"/>
            <a:ext cx="6858000" cy="2387600"/>
          </a:xfrm>
        </p:spPr>
        <p:txBody>
          <a:bodyPr>
            <a:normAutofit/>
          </a:bodyPr>
          <a:lstStyle/>
          <a:p>
            <a:pPr algn="l"/>
            <a:r>
              <a:rPr lang="it-IT" dirty="0">
                <a:gradFill flip="none" rotWithShape="1">
                  <a:gsLst>
                    <a:gs pos="0">
                      <a:schemeClr val="accent5">
                        <a:alpha val="70000"/>
                      </a:schemeClr>
                    </a:gs>
                    <a:gs pos="100000">
                      <a:schemeClr val="accent1">
                        <a:alpha val="70000"/>
                      </a:schemeClr>
                    </a:gs>
                  </a:gsLst>
                  <a:lin ang="0" scaled="1"/>
                  <a:tileRect/>
                </a:gradFill>
              </a:rPr>
              <a:t>Centrale di Committenza</a:t>
            </a:r>
          </a:p>
        </p:txBody>
      </p:sp>
      <p:sp>
        <p:nvSpPr>
          <p:cNvPr id="3" name="Sottotitolo 2">
            <a:extLst>
              <a:ext uri="{FF2B5EF4-FFF2-40B4-BE49-F238E27FC236}">
                <a16:creationId xmlns:a16="http://schemas.microsoft.com/office/drawing/2014/main" id="{AB31C3B2-25DF-E1FB-1447-3518FB6E73CE}"/>
              </a:ext>
            </a:extLst>
          </p:cNvPr>
          <p:cNvSpPr>
            <a:spLocks noGrp="1"/>
          </p:cNvSpPr>
          <p:nvPr>
            <p:ph type="subTitle" idx="1"/>
          </p:nvPr>
        </p:nvSpPr>
        <p:spPr>
          <a:xfrm>
            <a:off x="838200" y="4210620"/>
            <a:ext cx="6858000" cy="1047180"/>
          </a:xfrm>
        </p:spPr>
        <p:txBody>
          <a:bodyPr>
            <a:normAutofit fontScale="70000" lnSpcReduction="20000"/>
          </a:bodyPr>
          <a:lstStyle/>
          <a:p>
            <a:pPr algn="l"/>
            <a:r>
              <a:rPr lang="it-IT" sz="2400" dirty="0">
                <a:solidFill>
                  <a:schemeClr val="accent2">
                    <a:lumMod val="60000"/>
                    <a:lumOff val="40000"/>
                  </a:schemeClr>
                </a:solidFill>
              </a:rPr>
              <a:t>Dott.ssa Ilenia Cavaciocchi</a:t>
            </a:r>
          </a:p>
          <a:p>
            <a:pPr algn="l"/>
            <a:r>
              <a:rPr lang="it-IT" dirty="0">
                <a:solidFill>
                  <a:schemeClr val="accent2">
                    <a:lumMod val="60000"/>
                    <a:lumOff val="40000"/>
                  </a:schemeClr>
                </a:solidFill>
              </a:rPr>
              <a:t>Responsabile Ufficio Amministrativo </a:t>
            </a:r>
            <a:r>
              <a:rPr lang="it-IT">
                <a:solidFill>
                  <a:schemeClr val="accent2">
                    <a:lumMod val="60000"/>
                    <a:lumOff val="40000"/>
                  </a:schemeClr>
                </a:solidFill>
              </a:rPr>
              <a:t>- Gare</a:t>
            </a:r>
            <a:endParaRPr lang="it-IT" sz="2400" dirty="0">
              <a:solidFill>
                <a:schemeClr val="accent2">
                  <a:lumMod val="60000"/>
                  <a:lumOff val="40000"/>
                </a:schemeClr>
              </a:solidFill>
            </a:endParaRPr>
          </a:p>
          <a:p>
            <a:pPr algn="l"/>
            <a:r>
              <a:rPr lang="it-IT" sz="2400" dirty="0">
                <a:solidFill>
                  <a:schemeClr val="accent5"/>
                </a:solidFill>
                <a:hlinkClick r:id="rId2"/>
              </a:rPr>
              <a:t>Ilenia.cavaciocchi@consorzioenergiatoscana.it</a:t>
            </a:r>
            <a:r>
              <a:rPr lang="it-IT" sz="2400" dirty="0">
                <a:solidFill>
                  <a:schemeClr val="accent5"/>
                </a:solidFill>
              </a:rPr>
              <a:t> </a:t>
            </a:r>
          </a:p>
          <a:p>
            <a:pPr algn="l"/>
            <a:endParaRPr lang="it-IT" sz="2200" dirty="0">
              <a:solidFill>
                <a:schemeClr val="tx2">
                  <a:alpha val="60000"/>
                </a:schemeClr>
              </a:solidFill>
            </a:endParaRPr>
          </a:p>
        </p:txBody>
      </p:sp>
      <p:pic>
        <p:nvPicPr>
          <p:cNvPr id="4" name="Picture 3" descr="Vista dall'alto di uno sfondo con spruzzi di colori">
            <a:extLst>
              <a:ext uri="{FF2B5EF4-FFF2-40B4-BE49-F238E27FC236}">
                <a16:creationId xmlns:a16="http://schemas.microsoft.com/office/drawing/2014/main" id="{0DAE43AC-2AF7-E27E-FE42-16A69A3341F1}"/>
              </a:ext>
            </a:extLst>
          </p:cNvPr>
          <p:cNvPicPr>
            <a:picLocks noChangeAspect="1"/>
          </p:cNvPicPr>
          <p:nvPr/>
        </p:nvPicPr>
        <p:blipFill rotWithShape="1">
          <a:blip r:embed="rId3">
            <a:alphaModFix/>
          </a:blip>
          <a:srcRect l="28025" r="37664" b="2"/>
          <a:stretch/>
        </p:blipFill>
        <p:spPr>
          <a:xfrm>
            <a:off x="8069579" y="10"/>
            <a:ext cx="4110228" cy="6857989"/>
          </a:xfrm>
          <a:prstGeom prst="rect">
            <a:avLst/>
          </a:prstGeom>
        </p:spPr>
      </p:pic>
    </p:spTree>
    <p:extLst>
      <p:ext uri="{BB962C8B-B14F-4D97-AF65-F5344CB8AC3E}">
        <p14:creationId xmlns:p14="http://schemas.microsoft.com/office/powerpoint/2010/main" val="3950342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09621-7518-13A8-5DCB-D70E86E4CAFA}"/>
              </a:ext>
            </a:extLst>
          </p:cNvPr>
          <p:cNvSpPr>
            <a:spLocks noGrp="1"/>
          </p:cNvSpPr>
          <p:nvPr>
            <p:ph type="title"/>
          </p:nvPr>
        </p:nvSpPr>
        <p:spPr/>
        <p:txBody>
          <a:bodyPr/>
          <a:lstStyle/>
          <a:p>
            <a:r>
              <a:rPr lang="it-IT" dirty="0"/>
              <a:t>Oggetto sociale</a:t>
            </a:r>
          </a:p>
        </p:txBody>
      </p:sp>
      <p:sp>
        <p:nvSpPr>
          <p:cNvPr id="3" name="Segnaposto contenuto 2">
            <a:extLst>
              <a:ext uri="{FF2B5EF4-FFF2-40B4-BE49-F238E27FC236}">
                <a16:creationId xmlns:a16="http://schemas.microsoft.com/office/drawing/2014/main" id="{F9515654-DDEF-2563-1FB6-548C15803973}"/>
              </a:ext>
            </a:extLst>
          </p:cNvPr>
          <p:cNvSpPr>
            <a:spLocks noGrp="1"/>
          </p:cNvSpPr>
          <p:nvPr>
            <p:ph sz="half" idx="1"/>
          </p:nvPr>
        </p:nvSpPr>
        <p:spPr>
          <a:xfrm>
            <a:off x="838200" y="2928324"/>
            <a:ext cx="5181600" cy="1598797"/>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algn="l"/>
            <a:endParaRPr lang="it-IT" sz="1800" b="0" i="0" u="none" strike="noStrike" baseline="0" dirty="0">
              <a:solidFill>
                <a:srgbClr val="000000"/>
              </a:solidFill>
              <a:latin typeface="Courier New" panose="02070309020205020404" pitchFamily="49" charset="0"/>
            </a:endParaRPr>
          </a:p>
          <a:p>
            <a:r>
              <a:rPr lang="it-IT" sz="1800" b="0" i="0" u="none" strike="noStrike" baseline="0" dirty="0">
                <a:solidFill>
                  <a:srgbClr val="000000"/>
                </a:solidFill>
                <a:latin typeface="Courier New" panose="02070309020205020404" pitchFamily="49" charset="0"/>
              </a:rPr>
              <a:t> </a:t>
            </a:r>
            <a:r>
              <a:rPr lang="it-IT" sz="2600" b="1" i="0" u="none" strike="noStrike" baseline="0" dirty="0">
                <a:solidFill>
                  <a:srgbClr val="000000"/>
                </a:solidFill>
                <a:latin typeface="Garamond" panose="02020404030301010803" pitchFamily="18" charset="0"/>
              </a:rPr>
              <a:t>ART. 2 </a:t>
            </a:r>
            <a:endParaRPr lang="it-IT" sz="2600" b="0" i="0" u="none" strike="noStrike" baseline="0" dirty="0">
              <a:solidFill>
                <a:srgbClr val="000000"/>
              </a:solidFill>
              <a:latin typeface="Garamond" panose="02020404030301010803" pitchFamily="18" charset="0"/>
            </a:endParaRPr>
          </a:p>
          <a:p>
            <a:r>
              <a:rPr lang="it-IT" sz="2600" b="1" i="0" u="none" strike="noStrike" baseline="0" dirty="0">
                <a:solidFill>
                  <a:srgbClr val="000000"/>
                </a:solidFill>
                <a:latin typeface="Garamond" panose="02020404030301010803" pitchFamily="18" charset="0"/>
              </a:rPr>
              <a:t>(Oggetto sociale) </a:t>
            </a:r>
          </a:p>
          <a:p>
            <a:r>
              <a:rPr lang="it-IT" sz="2600" i="1" dirty="0">
                <a:solidFill>
                  <a:srgbClr val="000000"/>
                </a:solidFill>
                <a:latin typeface="Garamond" panose="02020404030301010803" pitchFamily="18" charset="0"/>
              </a:rPr>
              <a:t>Aggiornamento 2019</a:t>
            </a:r>
            <a:endParaRPr lang="it-IT" sz="2600" i="1" dirty="0">
              <a:latin typeface="Garamond" panose="02020404030301010803" pitchFamily="18" charset="0"/>
            </a:endParaRPr>
          </a:p>
        </p:txBody>
      </p:sp>
      <p:sp>
        <p:nvSpPr>
          <p:cNvPr id="4" name="Segnaposto contenuto 3">
            <a:extLst>
              <a:ext uri="{FF2B5EF4-FFF2-40B4-BE49-F238E27FC236}">
                <a16:creationId xmlns:a16="http://schemas.microsoft.com/office/drawing/2014/main" id="{0ED62B87-96F4-1ACC-7A5D-B826364BC56A}"/>
              </a:ext>
            </a:extLst>
          </p:cNvPr>
          <p:cNvSpPr>
            <a:spLocks noGrp="1"/>
          </p:cNvSpPr>
          <p:nvPr>
            <p:ph sz="half" idx="2"/>
          </p:nvPr>
        </p:nvSpPr>
        <p:spPr>
          <a:xfrm>
            <a:off x="6172200" y="2614174"/>
            <a:ext cx="5181600" cy="3562788"/>
          </a:xfrm>
        </p:spPr>
        <p:txBody>
          <a:bodyPr>
            <a:normAutofit fontScale="85000" lnSpcReduction="20000"/>
          </a:bodyPr>
          <a:lstStyle/>
          <a:p>
            <a:pPr algn="just"/>
            <a:r>
              <a:rPr lang="it-IT" sz="2400" b="0" i="0" u="none" strike="noStrike" dirty="0">
                <a:solidFill>
                  <a:srgbClr val="000000"/>
                </a:solidFill>
                <a:latin typeface="Garamond" panose="02020404030301010803" pitchFamily="18" charset="0"/>
              </a:rPr>
              <a:t>d) la prestazione di servizi di assistenza e consulenza tecnica, le attività di centralizzazione della committenza e di committenza ausiliarie</a:t>
            </a:r>
            <a:endParaRPr lang="it-IT" sz="2400" dirty="0">
              <a:latin typeface="Garamond" panose="02020404030301010803" pitchFamily="18" charset="0"/>
            </a:endParaRPr>
          </a:p>
        </p:txBody>
      </p:sp>
    </p:spTree>
    <p:extLst>
      <p:ext uri="{BB962C8B-B14F-4D97-AF65-F5344CB8AC3E}">
        <p14:creationId xmlns:p14="http://schemas.microsoft.com/office/powerpoint/2010/main" val="2517567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09621-7518-13A8-5DCB-D70E86E4CAFA}"/>
              </a:ext>
            </a:extLst>
          </p:cNvPr>
          <p:cNvSpPr>
            <a:spLocks noGrp="1"/>
          </p:cNvSpPr>
          <p:nvPr>
            <p:ph type="title"/>
          </p:nvPr>
        </p:nvSpPr>
        <p:spPr/>
        <p:txBody>
          <a:bodyPr>
            <a:normAutofit fontScale="90000"/>
          </a:bodyPr>
          <a:lstStyle/>
          <a:p>
            <a:r>
              <a:rPr lang="it-IT" dirty="0"/>
              <a:t>Soggetto avvalso della Regione Toscana Soggetto Aggregatore</a:t>
            </a:r>
          </a:p>
        </p:txBody>
      </p:sp>
      <p:sp>
        <p:nvSpPr>
          <p:cNvPr id="3" name="Segnaposto contenuto 2">
            <a:extLst>
              <a:ext uri="{FF2B5EF4-FFF2-40B4-BE49-F238E27FC236}">
                <a16:creationId xmlns:a16="http://schemas.microsoft.com/office/drawing/2014/main" id="{F9515654-DDEF-2563-1FB6-548C15803973}"/>
              </a:ext>
            </a:extLst>
          </p:cNvPr>
          <p:cNvSpPr>
            <a:spLocks noGrp="1"/>
          </p:cNvSpPr>
          <p:nvPr>
            <p:ph sz="half" idx="1"/>
          </p:nvPr>
        </p:nvSpPr>
        <p:spPr>
          <a:xfrm>
            <a:off x="838199" y="2057399"/>
            <a:ext cx="10515599" cy="4119563"/>
          </a:xfrm>
        </p:spPr>
        <p:style>
          <a:lnRef idx="2">
            <a:schemeClr val="dk1"/>
          </a:lnRef>
          <a:fillRef idx="1">
            <a:schemeClr val="lt1"/>
          </a:fillRef>
          <a:effectRef idx="0">
            <a:schemeClr val="dk1"/>
          </a:effectRef>
          <a:fontRef idx="minor">
            <a:schemeClr val="dk1"/>
          </a:fontRef>
        </p:style>
        <p:txBody>
          <a:bodyPr>
            <a:normAutofit/>
          </a:bodyPr>
          <a:lstStyle/>
          <a:p>
            <a:pPr algn="just"/>
            <a:r>
              <a:rPr lang="it-IT" sz="1800" dirty="0">
                <a:ln w="0"/>
                <a:solidFill>
                  <a:schemeClr val="tx1"/>
                </a:solidFill>
                <a:effectLst>
                  <a:outerShdw blurRad="38100" dist="19050" dir="2700000" algn="tl" rotWithShape="0">
                    <a:schemeClr val="dk1">
                      <a:alpha val="40000"/>
                    </a:schemeClr>
                  </a:outerShdw>
                </a:effectLst>
                <a:latin typeface="Garamond" panose="02020404030301010803" pitchFamily="18" charset="0"/>
              </a:rPr>
              <a:t>Ai sensi della delibera di Giunta regionale n. 718 del 14.07.2015, il Soggetto Aggregatore regionale opera attraverso le strutture competenti della Giunta regionale nonché avvalendosi di C.E.T. (Società consortile energia toscana </a:t>
            </a:r>
            <a:r>
              <a:rPr lang="it-IT" sz="1800" dirty="0" err="1">
                <a:ln w="0"/>
                <a:solidFill>
                  <a:schemeClr val="tx1"/>
                </a:solidFill>
                <a:effectLst>
                  <a:outerShdw blurRad="38100" dist="19050" dir="2700000" algn="tl" rotWithShape="0">
                    <a:schemeClr val="dk1">
                      <a:alpha val="40000"/>
                    </a:schemeClr>
                  </a:outerShdw>
                </a:effectLst>
                <a:latin typeface="Garamond" panose="02020404030301010803" pitchFamily="18" charset="0"/>
              </a:rPr>
              <a:t>s.c.a.r.l</a:t>
            </a:r>
            <a:r>
              <a:rPr lang="it-IT" sz="1800" dirty="0">
                <a:ln w="0"/>
                <a:solidFill>
                  <a:schemeClr val="tx1"/>
                </a:solidFill>
                <a:effectLst>
                  <a:outerShdw blurRad="38100" dist="19050" dir="2700000" algn="tl" rotWithShape="0">
                    <a:schemeClr val="dk1">
                      <a:alpha val="40000"/>
                    </a:schemeClr>
                  </a:outerShdw>
                </a:effectLst>
                <a:latin typeface="Garamond" panose="02020404030301010803" pitchFamily="18" charset="0"/>
              </a:rPr>
              <a:t>.) e, ai fini dell’avvalimento, dispone l’approvazione del disciplinare per l’organizzazione e funzionamento del Soggetto Aggregatore regionale e dello schema di convenzione con CET. </a:t>
            </a:r>
          </a:p>
          <a:p>
            <a:pPr algn="just"/>
            <a:r>
              <a:rPr lang="it-IT" sz="1800" dirty="0">
                <a:ln w="0"/>
                <a:solidFill>
                  <a:schemeClr val="tx1"/>
                </a:solidFill>
                <a:effectLst>
                  <a:outerShdw blurRad="38100" dist="19050" dir="2700000" algn="tl" rotWithShape="0">
                    <a:schemeClr val="dk1">
                      <a:alpha val="40000"/>
                    </a:schemeClr>
                  </a:outerShdw>
                </a:effectLst>
                <a:latin typeface="Garamond" panose="02020404030301010803" pitchFamily="18" charset="0"/>
              </a:rPr>
              <a:t>La convenzione è stata rinnovata il 22.11.2021.</a:t>
            </a:r>
          </a:p>
          <a:p>
            <a:pPr marL="228600" indent="0" algn="just">
              <a:buNone/>
            </a:pPr>
            <a:endParaRPr lang="it-IT" sz="1800" dirty="0">
              <a:ln w="0"/>
              <a:solidFill>
                <a:schemeClr val="tx1"/>
              </a:solidFill>
              <a:effectLst>
                <a:outerShdw blurRad="38100" dist="19050" dir="2700000" algn="tl" rotWithShape="0">
                  <a:schemeClr val="dk1">
                    <a:alpha val="40000"/>
                  </a:schemeClr>
                </a:outerShdw>
              </a:effectLst>
              <a:latin typeface="Garamond" panose="02020404030301010803" pitchFamily="18" charset="0"/>
            </a:endParaRPr>
          </a:p>
          <a:p>
            <a:pPr algn="just"/>
            <a:r>
              <a:rPr lang="it-IT" sz="1800" dirty="0">
                <a:ln w="0"/>
                <a:solidFill>
                  <a:schemeClr val="tx1"/>
                </a:solidFill>
                <a:effectLst>
                  <a:outerShdw blurRad="38100" dist="19050" dir="2700000" algn="tl" rotWithShape="0">
                    <a:schemeClr val="dk1">
                      <a:alpha val="40000"/>
                    </a:schemeClr>
                  </a:outerShdw>
                </a:effectLst>
                <a:latin typeface="Garamond" panose="02020404030301010803" pitchFamily="18" charset="0"/>
              </a:rPr>
              <a:t>la Società opera , quindi, quale soggetto avvalso di Regione Toscana-Soggetto Aggregatore regionale per lo svolgimento delle procedure di gara relative alle forniture di energia elettrica, gas naturale e combustibili per riscaldamento e per gli interventi di efficientamento energetico. La società ha finalità consortili e persegue, oltre alla razionalizzazione dell'uso dell'energia, la sostenibilità ambientale allo scopo del più corretto impiego delle risorse naturali in armonia con la protezione dell'ambiente dall'inquinamento.</a:t>
            </a:r>
          </a:p>
        </p:txBody>
      </p:sp>
    </p:spTree>
    <p:extLst>
      <p:ext uri="{BB962C8B-B14F-4D97-AF65-F5344CB8AC3E}">
        <p14:creationId xmlns:p14="http://schemas.microsoft.com/office/powerpoint/2010/main" val="3417406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09621-7518-13A8-5DCB-D70E86E4CAFA}"/>
              </a:ext>
            </a:extLst>
          </p:cNvPr>
          <p:cNvSpPr>
            <a:spLocks noGrp="1"/>
          </p:cNvSpPr>
          <p:nvPr>
            <p:ph type="title"/>
          </p:nvPr>
        </p:nvSpPr>
        <p:spPr/>
        <p:txBody>
          <a:bodyPr/>
          <a:lstStyle/>
          <a:p>
            <a:r>
              <a:rPr lang="it-IT" dirty="0"/>
              <a:t>Cosa può fare CET</a:t>
            </a:r>
          </a:p>
        </p:txBody>
      </p:sp>
      <p:sp>
        <p:nvSpPr>
          <p:cNvPr id="3" name="Segnaposto contenuto 2">
            <a:extLst>
              <a:ext uri="{FF2B5EF4-FFF2-40B4-BE49-F238E27FC236}">
                <a16:creationId xmlns:a16="http://schemas.microsoft.com/office/drawing/2014/main" id="{F9515654-DDEF-2563-1FB6-548C15803973}"/>
              </a:ext>
            </a:extLst>
          </p:cNvPr>
          <p:cNvSpPr>
            <a:spLocks noGrp="1"/>
          </p:cNvSpPr>
          <p:nvPr>
            <p:ph sz="half" idx="1"/>
          </p:nvPr>
        </p:nvSpPr>
        <p:spPr>
          <a:xfrm>
            <a:off x="838199" y="1929777"/>
            <a:ext cx="10274846" cy="4005962"/>
          </a:xfrm>
        </p:spPr>
        <p:txBody>
          <a:bodyPr>
            <a:noAutofit/>
          </a:bodyPr>
          <a:lstStyle/>
          <a:p>
            <a:pPr algn="just">
              <a:lnSpc>
                <a:spcPts val="1200"/>
              </a:lnSpc>
              <a:spcBef>
                <a:spcPts val="700"/>
              </a:spcBef>
              <a:spcAft>
                <a:spcPts val="700"/>
              </a:spcAft>
            </a:pPr>
            <a:r>
              <a:rPr lang="it-IT" sz="1800" dirty="0">
                <a:solidFill>
                  <a:schemeClr val="tx1">
                    <a:alpha val="70000"/>
                  </a:schemeClr>
                </a:solidFill>
                <a:effectLst/>
                <a:latin typeface="Garamond" panose="02020404030301010803" pitchFamily="18" charset="0"/>
                <a:ea typeface="Times New Roman" panose="02020603050405020304" pitchFamily="18" charset="0"/>
              </a:rPr>
              <a:t>-  è una centrale di committenza ai sensi del comma 7, dell’art. 37 del </a:t>
            </a:r>
            <a:r>
              <a:rPr lang="it-IT" sz="1800" dirty="0" err="1">
                <a:solidFill>
                  <a:schemeClr val="tx1">
                    <a:alpha val="70000"/>
                  </a:schemeClr>
                </a:solidFill>
                <a:effectLst/>
                <a:latin typeface="Garamond" panose="02020404030301010803" pitchFamily="18" charset="0"/>
                <a:ea typeface="Times New Roman" panose="02020603050405020304" pitchFamily="18" charset="0"/>
              </a:rPr>
              <a:t>d.lgs</a:t>
            </a:r>
            <a:r>
              <a:rPr lang="it-IT" sz="1800" dirty="0">
                <a:solidFill>
                  <a:schemeClr val="tx1">
                    <a:alpha val="70000"/>
                  </a:schemeClr>
                </a:solidFill>
                <a:effectLst/>
                <a:latin typeface="Garamond" panose="02020404030301010803" pitchFamily="18" charset="0"/>
                <a:ea typeface="Times New Roman" panose="02020603050405020304" pitchFamily="18" charset="0"/>
              </a:rPr>
              <a:t> 50/2016, e quindi può:</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a) aggiudicare appalti, stipulare ed eseguire i contratti per conto delle amministrazioni aggiudicatrici e degli enti aggiudicatori; </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b) stipulare accordi quadro ai quali le stazioni appaltanti qualificate possono ricorrere per l’aggiudicazione dei propri appalti; </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c) gestire sistemi dinamici di acquisizione e mercati elettronici;</a:t>
            </a:r>
          </a:p>
          <a:p>
            <a:pPr algn="just">
              <a:lnSpc>
                <a:spcPts val="1200"/>
              </a:lnSpc>
              <a:spcBef>
                <a:spcPts val="700"/>
              </a:spcBef>
              <a:spcAft>
                <a:spcPts val="700"/>
              </a:spcAft>
            </a:pPr>
            <a:r>
              <a:rPr lang="it-IT" sz="1800" dirty="0">
                <a:solidFill>
                  <a:schemeClr val="tx1">
                    <a:alpha val="70000"/>
                  </a:schemeClr>
                </a:solidFill>
                <a:effectLst/>
                <a:latin typeface="Garamond" panose="02020404030301010803" pitchFamily="18" charset="0"/>
                <a:ea typeface="Times New Roman" panose="02020603050405020304" pitchFamily="18" charset="0"/>
              </a:rPr>
              <a:t>Ai sensi del comma 8, dell’art. 37 del </a:t>
            </a:r>
            <a:r>
              <a:rPr lang="it-IT" sz="1800" dirty="0" err="1">
                <a:solidFill>
                  <a:schemeClr val="tx1">
                    <a:alpha val="70000"/>
                  </a:schemeClr>
                </a:solidFill>
                <a:effectLst/>
                <a:latin typeface="Garamond" panose="02020404030301010803" pitchFamily="18" charset="0"/>
                <a:ea typeface="Times New Roman" panose="02020603050405020304" pitchFamily="18" charset="0"/>
              </a:rPr>
              <a:t>d.lgs</a:t>
            </a:r>
            <a:r>
              <a:rPr lang="it-IT" sz="1800" dirty="0">
                <a:solidFill>
                  <a:schemeClr val="tx1">
                    <a:alpha val="70000"/>
                  </a:schemeClr>
                </a:solidFill>
                <a:effectLst/>
                <a:latin typeface="Garamond" panose="02020404030301010803" pitchFamily="18" charset="0"/>
                <a:ea typeface="Times New Roman" panose="02020603050405020304" pitchFamily="18" charset="0"/>
              </a:rPr>
              <a:t> 50/2016, le centrali di committenza qualificate possono svolgere attività di committenza ausiliarie per una o più stazioni appaltanti;</a:t>
            </a:r>
          </a:p>
          <a:p>
            <a:pPr algn="just">
              <a:lnSpc>
                <a:spcPts val="1200"/>
              </a:lnSpc>
              <a:spcBef>
                <a:spcPts val="700"/>
              </a:spcBef>
              <a:spcAft>
                <a:spcPts val="700"/>
              </a:spcAft>
            </a:pPr>
            <a:r>
              <a:rPr lang="it-IT" sz="1800" dirty="0">
                <a:solidFill>
                  <a:schemeClr val="tx1">
                    <a:alpha val="70000"/>
                  </a:schemeClr>
                </a:solidFill>
                <a:effectLst/>
                <a:latin typeface="Garamond" panose="02020404030301010803" pitchFamily="18" charset="0"/>
                <a:ea typeface="Times New Roman" panose="02020603050405020304" pitchFamily="18" charset="0"/>
              </a:rPr>
              <a:t>- svolge attività di committenza ausiliaria, ai sensi dell’articolo 3, comma 1, lettera m), in particolare nelle forme seguenti:</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1) infrastrutture tecniche che consentano alle stazioni appaltanti di aggiudicare appalti pubblici o di concludere accordi quadro per lavori, forniture o servizi; </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2) consulenza sullo svolgimento o sulla progettazione delle procedure di appalto; </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3) preparazione delle procedure di appalto in nome e per conto della stazione appaltante interessata; </a:t>
            </a:r>
          </a:p>
          <a:p>
            <a:pPr marL="449580" algn="just">
              <a:lnSpc>
                <a:spcPts val="1200"/>
              </a:lnSpc>
              <a:spcBef>
                <a:spcPts val="700"/>
              </a:spcBef>
              <a:spcAft>
                <a:spcPts val="700"/>
              </a:spcAft>
            </a:pPr>
            <a:r>
              <a:rPr lang="it-IT" sz="1800" i="1" dirty="0">
                <a:solidFill>
                  <a:schemeClr val="tx1">
                    <a:alpha val="70000"/>
                  </a:schemeClr>
                </a:solidFill>
                <a:effectLst/>
                <a:latin typeface="Garamond" panose="02020404030301010803" pitchFamily="18" charset="0"/>
                <a:ea typeface="Times New Roman" panose="02020603050405020304" pitchFamily="18" charset="0"/>
              </a:rPr>
              <a:t>4) gestione delle procedure di appalto in nome e per conto della stazione appaltante interessata.</a:t>
            </a:r>
          </a:p>
          <a:p>
            <a:pPr marL="228600" indent="0" algn="just">
              <a:buNone/>
            </a:pPr>
            <a:endParaRPr lang="it-IT" sz="1200" dirty="0"/>
          </a:p>
        </p:txBody>
      </p:sp>
    </p:spTree>
    <p:extLst>
      <p:ext uri="{BB962C8B-B14F-4D97-AF65-F5344CB8AC3E}">
        <p14:creationId xmlns:p14="http://schemas.microsoft.com/office/powerpoint/2010/main" val="2986191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09621-7518-13A8-5DCB-D70E86E4CAFA}"/>
              </a:ext>
            </a:extLst>
          </p:cNvPr>
          <p:cNvSpPr>
            <a:spLocks noGrp="1"/>
          </p:cNvSpPr>
          <p:nvPr>
            <p:ph type="title"/>
          </p:nvPr>
        </p:nvSpPr>
        <p:spPr/>
        <p:txBody>
          <a:bodyPr/>
          <a:lstStyle/>
          <a:p>
            <a:r>
              <a:rPr lang="it-IT" dirty="0"/>
              <a:t>In house</a:t>
            </a:r>
          </a:p>
        </p:txBody>
      </p:sp>
      <p:sp>
        <p:nvSpPr>
          <p:cNvPr id="4" name="Segnaposto contenuto 3">
            <a:extLst>
              <a:ext uri="{FF2B5EF4-FFF2-40B4-BE49-F238E27FC236}">
                <a16:creationId xmlns:a16="http://schemas.microsoft.com/office/drawing/2014/main" id="{0ED62B87-96F4-1ACC-7A5D-B826364BC56A}"/>
              </a:ext>
            </a:extLst>
          </p:cNvPr>
          <p:cNvSpPr>
            <a:spLocks noGrp="1"/>
          </p:cNvSpPr>
          <p:nvPr>
            <p:ph sz="half" idx="2"/>
          </p:nvPr>
        </p:nvSpPr>
        <p:spPr>
          <a:xfrm>
            <a:off x="931229" y="2006599"/>
            <a:ext cx="10422572" cy="4107797"/>
          </a:xfrm>
        </p:spPr>
        <p:txBody>
          <a:bodyPr>
            <a:normAutofit/>
          </a:bodyPr>
          <a:lstStyle/>
          <a:p>
            <a:pPr algn="just"/>
            <a:endParaRPr lang="it-IT" sz="1800" dirty="0">
              <a:latin typeface="Garamond" panose="02020404030301010803" pitchFamily="18" charset="0"/>
            </a:endParaRPr>
          </a:p>
          <a:p>
            <a:pPr algn="just"/>
            <a:r>
              <a:rPr lang="it-IT" sz="1800" dirty="0">
                <a:latin typeface="Garamond" panose="02020404030301010803" pitchFamily="18" charset="0"/>
              </a:rPr>
              <a:t>Il CET </a:t>
            </a:r>
            <a:r>
              <a:rPr lang="it-IT" sz="1800" dirty="0" err="1">
                <a:latin typeface="Garamond" panose="02020404030301010803" pitchFamily="18" charset="0"/>
              </a:rPr>
              <a:t>scrl</a:t>
            </a:r>
            <a:r>
              <a:rPr lang="it-IT" sz="1800" dirty="0">
                <a:latin typeface="Garamond" panose="02020404030301010803" pitchFamily="18" charset="0"/>
              </a:rPr>
              <a:t> è iscritta con il n. 335 nell’elenco delle amministrazioni aggiudicatrici e degli enti aggiudicatori </a:t>
            </a:r>
            <a:r>
              <a:rPr lang="it-IT" sz="1800" u="sng" dirty="0">
                <a:latin typeface="Garamond" panose="02020404030301010803" pitchFamily="18" charset="0"/>
              </a:rPr>
              <a:t>che operano mediante affidamenti diretti nei confronti di proprie società in house</a:t>
            </a:r>
            <a:r>
              <a:rPr lang="it-IT" sz="1800" dirty="0">
                <a:latin typeface="Garamond" panose="02020404030301010803" pitchFamily="18" charset="0"/>
              </a:rPr>
              <a:t>, ai sensi dell’art. 192 del </a:t>
            </a:r>
            <a:r>
              <a:rPr lang="it-IT" sz="1800" dirty="0" err="1">
                <a:latin typeface="Garamond" panose="02020404030301010803" pitchFamily="18" charset="0"/>
              </a:rPr>
              <a:t>D.lgs</a:t>
            </a:r>
            <a:r>
              <a:rPr lang="it-IT" sz="1800" dirty="0">
                <a:latin typeface="Garamond" panose="02020404030301010803" pitchFamily="18" charset="0"/>
              </a:rPr>
              <a:t> 50/2016 e in conformità alle Linee Guida n. 7, approvate dal Consiglio dell’Autorità con delibera n. 235 del 15/02/2017 e aggiornate al D.lgs. 19 aprile 2017, n. 56 con deliberazione del Consiglio n. 951 del 20 settembre 2017. La domanda di iscrizione è stata presentata dal Comune di Firenze per conto di tutti i soci, in data 08/02/2018, l’istruttoria è iniziata in data 03/12/2018 e conclusa il 25/01/2019.</a:t>
            </a:r>
          </a:p>
        </p:txBody>
      </p:sp>
    </p:spTree>
    <p:extLst>
      <p:ext uri="{BB962C8B-B14F-4D97-AF65-F5344CB8AC3E}">
        <p14:creationId xmlns:p14="http://schemas.microsoft.com/office/powerpoint/2010/main" val="88582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ame 7">
            <a:extLst>
              <a:ext uri="{FF2B5EF4-FFF2-40B4-BE49-F238E27FC236}">
                <a16:creationId xmlns:a16="http://schemas.microsoft.com/office/drawing/2014/main" id="{DD7EAFE6-2BB9-41FB-9CF4-588CFC70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9">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BF236AE-FCFB-DCCB-5EE6-C9D967D0BA49}"/>
              </a:ext>
            </a:extLst>
          </p:cNvPr>
          <p:cNvSpPr>
            <a:spLocks noGrp="1"/>
          </p:cNvSpPr>
          <p:nvPr>
            <p:ph type="title"/>
          </p:nvPr>
        </p:nvSpPr>
        <p:spPr>
          <a:xfrm>
            <a:off x="838200" y="1122363"/>
            <a:ext cx="6858000" cy="1358015"/>
          </a:xfrm>
        </p:spPr>
        <p:txBody>
          <a:bodyPr vert="horz" lIns="91440" tIns="45720" rIns="91440" bIns="45720" rtlCol="0" anchor="b">
            <a:normAutofit/>
          </a:bodyPr>
          <a:lstStyle/>
          <a:p>
            <a:r>
              <a:rPr lang="en-US" sz="5400" dirty="0">
                <a:gradFill flip="none" rotWithShape="1">
                  <a:gsLst>
                    <a:gs pos="0">
                      <a:schemeClr val="accent5">
                        <a:alpha val="70000"/>
                      </a:schemeClr>
                    </a:gs>
                    <a:gs pos="100000">
                      <a:schemeClr val="accent1">
                        <a:alpha val="70000"/>
                      </a:schemeClr>
                    </a:gs>
                  </a:gsLst>
                  <a:lin ang="0" scaled="1"/>
                  <a:tileRect/>
                </a:gradFill>
              </a:rPr>
              <a:t>           </a:t>
            </a:r>
            <a:r>
              <a:rPr lang="en-US" sz="8000" dirty="0">
                <a:gradFill flip="none" rotWithShape="1">
                  <a:gsLst>
                    <a:gs pos="0">
                      <a:schemeClr val="accent5">
                        <a:alpha val="70000"/>
                      </a:schemeClr>
                    </a:gs>
                    <a:gs pos="100000">
                      <a:schemeClr val="accent1">
                        <a:alpha val="70000"/>
                      </a:schemeClr>
                    </a:gs>
                  </a:gsLst>
                  <a:lin ang="0" scaled="1"/>
                  <a:tileRect/>
                </a:gradFill>
              </a:rPr>
              <a:t>PNRR</a:t>
            </a:r>
          </a:p>
        </p:txBody>
      </p:sp>
      <p:sp>
        <p:nvSpPr>
          <p:cNvPr id="3" name="Segnaposto testo 2">
            <a:extLst>
              <a:ext uri="{FF2B5EF4-FFF2-40B4-BE49-F238E27FC236}">
                <a16:creationId xmlns:a16="http://schemas.microsoft.com/office/drawing/2014/main" id="{7C4EF09B-83E5-F9BE-22D1-1D1190AEC5D8}"/>
              </a:ext>
            </a:extLst>
          </p:cNvPr>
          <p:cNvSpPr>
            <a:spLocks noGrp="1"/>
          </p:cNvSpPr>
          <p:nvPr>
            <p:ph type="body" idx="4294967295"/>
          </p:nvPr>
        </p:nvSpPr>
        <p:spPr>
          <a:xfrm>
            <a:off x="838200" y="3000546"/>
            <a:ext cx="6858000" cy="2257254"/>
          </a:xfrm>
        </p:spPr>
        <p:txBody>
          <a:bodyPr vert="horz" lIns="91440" tIns="45720" rIns="91440" bIns="45720" rtlCol="0">
            <a:noAutofit/>
          </a:bodyPr>
          <a:lstStyle/>
          <a:p>
            <a:pPr marL="0" indent="0" algn="just">
              <a:buNone/>
            </a:pPr>
            <a:r>
              <a:rPr lang="it-IT" sz="1800" b="0" i="0" dirty="0">
                <a:solidFill>
                  <a:srgbClr val="000000"/>
                </a:solidFill>
                <a:effectLst/>
                <a:latin typeface="Garamond" panose="02020404030301010803" pitchFamily="18" charset="0"/>
              </a:rPr>
              <a:t>Ai sensi dell’articolo 52, comma 1 lettera a), della L. 108/2021, i comuni non capoluogo di provincia che devono acquisire lavori, servizi e forniture per </a:t>
            </a:r>
            <a:r>
              <a:rPr lang="it-IT" sz="1800" b="1" i="0" dirty="0">
                <a:solidFill>
                  <a:srgbClr val="000000"/>
                </a:solidFill>
                <a:effectLst/>
                <a:latin typeface="Garamond" panose="02020404030301010803" pitchFamily="18" charset="0"/>
              </a:rPr>
              <a:t>procedure inerenti opere finanziate con il PNRR ed il PNC hanno l’obbligo di ricorrere alle forme di aggregazione</a:t>
            </a:r>
            <a:r>
              <a:rPr lang="it-IT" sz="1800" b="0" i="0" dirty="0">
                <a:solidFill>
                  <a:srgbClr val="000000"/>
                </a:solidFill>
                <a:effectLst/>
                <a:latin typeface="Garamond" panose="02020404030301010803" pitchFamily="18" charset="0"/>
              </a:rPr>
              <a:t> previste dall’articolo 37, comma 4, del Codice dei Contratti pubblici, nonché attraverso: soggetti aggregatori, Unioni di comuni con funzioni di centrale di committenza, Centrali Uniche di Committenza costituite dagli stessi comuni, Stazione Unica Appaltante (S.U.A.) presso la Provincia o la Città metropolitana).</a:t>
            </a:r>
          </a:p>
          <a:p>
            <a:pPr marL="0" indent="0">
              <a:buNone/>
            </a:pPr>
            <a:endParaRPr lang="en-US" sz="1800" kern="1200" dirty="0">
              <a:solidFill>
                <a:schemeClr val="tx2">
                  <a:alpha val="60000"/>
                </a:schemeClr>
              </a:solidFill>
              <a:latin typeface="Garamond" panose="02020404030301010803" pitchFamily="18" charset="0"/>
              <a:ea typeface="+mn-ea"/>
              <a:cs typeface="+mn-cs"/>
            </a:endParaRPr>
          </a:p>
        </p:txBody>
      </p:sp>
      <p:sp>
        <p:nvSpPr>
          <p:cNvPr id="12" name="Rectangle 11">
            <a:extLst>
              <a:ext uri="{FF2B5EF4-FFF2-40B4-BE49-F238E27FC236}">
                <a16:creationId xmlns:a16="http://schemas.microsoft.com/office/drawing/2014/main" id="{50F155B6-ACA8-4C58-AAB6-CAFC981FF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7200" y="0"/>
            <a:ext cx="4114800" cy="6858000"/>
          </a:xfrm>
          <a:prstGeom prst="rect">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5C31099-1BBD-40CE-BC60-FCE5074194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7200" y="0"/>
            <a:ext cx="4110228"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3392DA1-F1D5-4C13-AD8D-F9338CF5E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166075" y="1255390"/>
            <a:ext cx="4008678" cy="4034028"/>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2263907F-C4DA-4A1D-A3A1-35810C16F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4429" y="720055"/>
            <a:ext cx="3094425" cy="3113994"/>
          </a:xfrm>
          <a:prstGeom prst="ellipse">
            <a:avLst/>
          </a:prstGeom>
          <a:gradFill>
            <a:gsLst>
              <a:gs pos="0">
                <a:schemeClr val="accent1">
                  <a:alpha val="40000"/>
                </a:schemeClr>
              </a:gs>
              <a:gs pos="100000">
                <a:schemeClr val="accent1">
                  <a:lumMod val="20000"/>
                  <a:lumOff val="80000"/>
                  <a:alpha val="69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78957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8D21CD-54B3-B559-F4D4-E91F2B7571F1}"/>
              </a:ext>
            </a:extLst>
          </p:cNvPr>
          <p:cNvSpPr>
            <a:spLocks noGrp="1"/>
          </p:cNvSpPr>
          <p:nvPr>
            <p:ph type="title"/>
          </p:nvPr>
        </p:nvSpPr>
        <p:spPr>
          <a:xfrm>
            <a:off x="843675" y="681037"/>
            <a:ext cx="10515600" cy="1325563"/>
          </a:xfrm>
        </p:spPr>
        <p:txBody>
          <a:bodyPr/>
          <a:lstStyle/>
          <a:p>
            <a:r>
              <a:rPr lang="it-IT" dirty="0"/>
              <a:t>Modalità di fruizione dei servizi CET</a:t>
            </a:r>
          </a:p>
        </p:txBody>
      </p:sp>
      <p:sp>
        <p:nvSpPr>
          <p:cNvPr id="4" name="CasellaDiTesto 3">
            <a:extLst>
              <a:ext uri="{FF2B5EF4-FFF2-40B4-BE49-F238E27FC236}">
                <a16:creationId xmlns:a16="http://schemas.microsoft.com/office/drawing/2014/main" id="{40A22836-BC26-686D-2E95-D0E9ABDAACEC}"/>
              </a:ext>
            </a:extLst>
          </p:cNvPr>
          <p:cNvSpPr txBox="1"/>
          <p:nvPr/>
        </p:nvSpPr>
        <p:spPr>
          <a:xfrm>
            <a:off x="1084139" y="2904573"/>
            <a:ext cx="7508208" cy="1323439"/>
          </a:xfrm>
          <a:prstGeom prst="rect">
            <a:avLst/>
          </a:prstGeom>
          <a:noFill/>
        </p:spPr>
        <p:txBody>
          <a:bodyPr wrap="square">
            <a:spAutoFit/>
          </a:bodyPr>
          <a:lstStyle/>
          <a:p>
            <a:pPr marL="0" indent="0" algn="just">
              <a:buNone/>
            </a:pPr>
            <a:r>
              <a:rPr lang="it-IT" sz="4000" b="0" i="0" dirty="0">
                <a:solidFill>
                  <a:srgbClr val="000000"/>
                </a:solidFill>
                <a:effectLst/>
                <a:latin typeface="Garamond" panose="02020404030301010803" pitchFamily="18" charset="0"/>
              </a:rPr>
              <a:t>- Convenzioni specifiche </a:t>
            </a:r>
          </a:p>
          <a:p>
            <a:pPr marL="0" indent="0" algn="just">
              <a:buNone/>
            </a:pPr>
            <a:r>
              <a:rPr lang="it-IT" sz="4000" dirty="0">
                <a:solidFill>
                  <a:srgbClr val="000000"/>
                </a:solidFill>
                <a:latin typeface="Garamond" panose="02020404030301010803" pitchFamily="18" charset="0"/>
              </a:rPr>
              <a:t>- </a:t>
            </a:r>
            <a:r>
              <a:rPr lang="it-IT" sz="4000" b="0" i="0" dirty="0">
                <a:solidFill>
                  <a:srgbClr val="000000"/>
                </a:solidFill>
                <a:effectLst/>
                <a:latin typeface="Garamond" panose="02020404030301010803" pitchFamily="18" charset="0"/>
              </a:rPr>
              <a:t>Convenzioni aperte</a:t>
            </a:r>
          </a:p>
        </p:txBody>
      </p:sp>
    </p:spTree>
    <p:extLst>
      <p:ext uri="{BB962C8B-B14F-4D97-AF65-F5344CB8AC3E}">
        <p14:creationId xmlns:p14="http://schemas.microsoft.com/office/powerpoint/2010/main" val="3069520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A4C876-A52E-E175-C7E7-9DD8943CF62A}"/>
              </a:ext>
            </a:extLst>
          </p:cNvPr>
          <p:cNvSpPr>
            <a:spLocks noGrp="1"/>
          </p:cNvSpPr>
          <p:nvPr>
            <p:ph type="title"/>
          </p:nvPr>
        </p:nvSpPr>
        <p:spPr/>
        <p:txBody>
          <a:bodyPr>
            <a:normAutofit/>
          </a:bodyPr>
          <a:lstStyle/>
          <a:p>
            <a:r>
              <a:rPr lang="it-IT" dirty="0"/>
              <a:t>Tipologie di servizi:</a:t>
            </a:r>
          </a:p>
        </p:txBody>
      </p:sp>
      <p:sp>
        <p:nvSpPr>
          <p:cNvPr id="4" name="CasellaDiTesto 3">
            <a:extLst>
              <a:ext uri="{FF2B5EF4-FFF2-40B4-BE49-F238E27FC236}">
                <a16:creationId xmlns:a16="http://schemas.microsoft.com/office/drawing/2014/main" id="{34B3D201-99FA-71ED-336E-0D21E8311EB6}"/>
              </a:ext>
            </a:extLst>
          </p:cNvPr>
          <p:cNvSpPr txBox="1"/>
          <p:nvPr/>
        </p:nvSpPr>
        <p:spPr>
          <a:xfrm>
            <a:off x="902080" y="2266078"/>
            <a:ext cx="10333542" cy="3693319"/>
          </a:xfrm>
          <a:prstGeom prst="rect">
            <a:avLst/>
          </a:prstGeom>
          <a:noFill/>
        </p:spPr>
        <p:txBody>
          <a:bodyPr wrap="square">
            <a:spAutoFit/>
          </a:bodyPr>
          <a:lstStyle/>
          <a:p>
            <a:pPr marL="342900" indent="-342900" algn="just">
              <a:lnSpc>
                <a:spcPct val="150000"/>
              </a:lnSpc>
              <a:buAutoNum type="arabicPeriod"/>
            </a:pPr>
            <a:r>
              <a:rPr lang="it-IT" dirty="0"/>
              <a:t>Progettazione della procedura e cronoprogramma</a:t>
            </a:r>
          </a:p>
          <a:p>
            <a:pPr marL="342900" indent="-342900" algn="just">
              <a:lnSpc>
                <a:spcPct val="150000"/>
              </a:lnSpc>
              <a:buAutoNum type="arabicPeriod"/>
            </a:pPr>
            <a:r>
              <a:rPr lang="it-IT" dirty="0"/>
              <a:t>Redazione della documentazione di gara</a:t>
            </a:r>
          </a:p>
          <a:p>
            <a:pPr marL="342900" indent="-342900" algn="just">
              <a:lnSpc>
                <a:spcPct val="150000"/>
              </a:lnSpc>
              <a:buAutoNum type="arabicPeriod"/>
            </a:pPr>
            <a:r>
              <a:rPr lang="it-IT" dirty="0"/>
              <a:t>Indizione della procedura e pubblicazione</a:t>
            </a:r>
          </a:p>
          <a:p>
            <a:pPr marL="342900" indent="-342900" algn="just">
              <a:lnSpc>
                <a:spcPct val="150000"/>
              </a:lnSpc>
              <a:buAutoNum type="arabicPeriod"/>
            </a:pPr>
            <a:r>
              <a:rPr lang="it-IT" dirty="0"/>
              <a:t>Gestione della procedura: nomina seggio di gara – redazione verbali – esame eventuale soccorso istruttorio – apertura offerte tecniche e/o economiche</a:t>
            </a:r>
          </a:p>
          <a:p>
            <a:pPr marL="342900" indent="-342900" algn="just">
              <a:lnSpc>
                <a:spcPct val="150000"/>
              </a:lnSpc>
              <a:buAutoNum type="arabicPeriod"/>
            </a:pPr>
            <a:r>
              <a:rPr lang="it-IT" dirty="0"/>
              <a:t>Determina di aggiudicazione</a:t>
            </a:r>
          </a:p>
          <a:p>
            <a:pPr marL="342900" indent="-342900" algn="just">
              <a:lnSpc>
                <a:spcPct val="150000"/>
              </a:lnSpc>
              <a:buAutoNum type="arabicPeriod"/>
            </a:pPr>
            <a:r>
              <a:rPr lang="it-IT" dirty="0"/>
              <a:t>Verifiche ex art. 80 </a:t>
            </a:r>
            <a:r>
              <a:rPr lang="it-IT" dirty="0" err="1"/>
              <a:t>D.lgs</a:t>
            </a:r>
            <a:r>
              <a:rPr lang="it-IT" dirty="0"/>
              <a:t> 50/2016</a:t>
            </a:r>
          </a:p>
          <a:p>
            <a:pPr marL="342900" indent="-342900" algn="just">
              <a:lnSpc>
                <a:spcPct val="150000"/>
              </a:lnSpc>
              <a:buAutoNum type="arabicPeriod"/>
            </a:pPr>
            <a:r>
              <a:rPr lang="it-IT" dirty="0"/>
              <a:t>Determina di intervenuta efficacia</a:t>
            </a:r>
          </a:p>
          <a:p>
            <a:pPr marL="342900" indent="-342900">
              <a:buAutoNum type="arabicPeriod"/>
            </a:pPr>
            <a:endParaRPr lang="it-IT" dirty="0"/>
          </a:p>
        </p:txBody>
      </p:sp>
    </p:spTree>
    <p:extLst>
      <p:ext uri="{BB962C8B-B14F-4D97-AF65-F5344CB8AC3E}">
        <p14:creationId xmlns:p14="http://schemas.microsoft.com/office/powerpoint/2010/main" val="420031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2A127E-48DF-AF90-4007-954D600938AF}"/>
              </a:ext>
            </a:extLst>
          </p:cNvPr>
          <p:cNvSpPr>
            <a:spLocks noGrp="1"/>
          </p:cNvSpPr>
          <p:nvPr>
            <p:ph type="title"/>
          </p:nvPr>
        </p:nvSpPr>
        <p:spPr>
          <a:xfrm>
            <a:off x="838200" y="681038"/>
            <a:ext cx="10515600" cy="1082058"/>
          </a:xfrm>
        </p:spPr>
        <p:txBody>
          <a:bodyPr/>
          <a:lstStyle/>
          <a:p>
            <a:r>
              <a:rPr lang="it-IT" dirty="0"/>
              <a:t>Procedure di gara curate</a:t>
            </a:r>
          </a:p>
        </p:txBody>
      </p:sp>
      <p:sp>
        <p:nvSpPr>
          <p:cNvPr id="4" name="CasellaDiTesto 3">
            <a:extLst>
              <a:ext uri="{FF2B5EF4-FFF2-40B4-BE49-F238E27FC236}">
                <a16:creationId xmlns:a16="http://schemas.microsoft.com/office/drawing/2014/main" id="{4CC5A4F9-1FF1-202A-A01B-A9EA034CB151}"/>
              </a:ext>
            </a:extLst>
          </p:cNvPr>
          <p:cNvSpPr txBox="1"/>
          <p:nvPr/>
        </p:nvSpPr>
        <p:spPr>
          <a:xfrm>
            <a:off x="596824" y="2179229"/>
            <a:ext cx="10756976" cy="3754874"/>
          </a:xfrm>
          <a:prstGeom prst="rect">
            <a:avLst/>
          </a:prstGeom>
          <a:noFill/>
        </p:spPr>
        <p:txBody>
          <a:bodyPr wrap="square">
            <a:spAutoFit/>
          </a:bodyPr>
          <a:lstStyle/>
          <a:p>
            <a:pPr marL="285750" indent="-285750" algn="just">
              <a:buFontTx/>
              <a:buChar char="-"/>
            </a:pPr>
            <a:r>
              <a:rPr lang="it-IT" b="1" dirty="0">
                <a:solidFill>
                  <a:schemeClr val="accent2"/>
                </a:solidFill>
                <a:effectLst/>
                <a:latin typeface="Garamond" panose="02020404030301010803" pitchFamily="18" charset="0"/>
              </a:rPr>
              <a:t>Comune di Capraia Isola</a:t>
            </a:r>
            <a:r>
              <a:rPr lang="it-IT" dirty="0">
                <a:solidFill>
                  <a:srgbClr val="000000"/>
                </a:solidFill>
                <a:effectLst/>
                <a:latin typeface="Garamond" panose="02020404030301010803" pitchFamily="18" charset="0"/>
              </a:rPr>
              <a:t>: A</a:t>
            </a:r>
            <a:r>
              <a:rPr lang="it-IT" dirty="0">
                <a:latin typeface="Garamond" panose="02020404030301010803" pitchFamily="18" charset="0"/>
              </a:rPr>
              <a:t>ffidamento dei </a:t>
            </a:r>
            <a:r>
              <a:rPr lang="it-IT" sz="1600" i="1" dirty="0">
                <a:latin typeface="Garamond" panose="02020404030301010803" pitchFamily="18" charset="0"/>
              </a:rPr>
              <a:t>LAVORI DI MESSA IN SICUREZZA DAL RISCHIO IDROGEOLOGICO RELATIVO AL CONSOLIDAMENTO DEL COSTONE DI ROCCIA E DELL'AREA LIMITROFA IN CALA SAN FRANCESCO </a:t>
            </a:r>
          </a:p>
          <a:p>
            <a:pPr marL="285750" indent="-285750" algn="just">
              <a:buFontTx/>
              <a:buChar char="-"/>
            </a:pPr>
            <a:r>
              <a:rPr lang="it-IT" b="1" dirty="0">
                <a:solidFill>
                  <a:schemeClr val="accent2"/>
                </a:solidFill>
                <a:effectLst/>
                <a:latin typeface="Garamond" panose="02020404030301010803" pitchFamily="18" charset="0"/>
              </a:rPr>
              <a:t>Comune di Capraia Isola</a:t>
            </a:r>
            <a:r>
              <a:rPr lang="it-IT" dirty="0">
                <a:solidFill>
                  <a:srgbClr val="000000"/>
                </a:solidFill>
                <a:effectLst/>
                <a:latin typeface="Garamond" panose="02020404030301010803" pitchFamily="18" charset="0"/>
              </a:rPr>
              <a:t>: A</a:t>
            </a:r>
            <a:r>
              <a:rPr lang="it-IT" dirty="0">
                <a:latin typeface="Garamond" panose="02020404030301010803" pitchFamily="18" charset="0"/>
              </a:rPr>
              <a:t>ffidamento dei </a:t>
            </a:r>
            <a:r>
              <a:rPr lang="it-IT" sz="1600" i="1" dirty="0">
                <a:latin typeface="Garamond" panose="02020404030301010803" pitchFamily="18" charset="0"/>
              </a:rPr>
              <a:t>LAVORI DI MANUTENZIONE STRAORDINARIA PER IL RIPRISTINO FUNZIONALE STRADA DEL CORNERO CON MESSA IN SICUREZZA DI ALCUNI TRATTI DI VIABILITA' MANTO STRADALE RIPRISTINO REGIMAZIONE DELLE ACQUE AI FINI DELLA PREVENZIONE DEL DISSESTO IDROGEOLOGICO </a:t>
            </a:r>
          </a:p>
          <a:p>
            <a:pPr marL="285750" indent="-285750" algn="just">
              <a:buFontTx/>
              <a:buChar char="-"/>
            </a:pPr>
            <a:r>
              <a:rPr lang="it-IT" b="1" dirty="0">
                <a:solidFill>
                  <a:schemeClr val="accent2"/>
                </a:solidFill>
                <a:effectLst/>
                <a:latin typeface="Garamond" panose="02020404030301010803" pitchFamily="18" charset="0"/>
              </a:rPr>
              <a:t>Comune di Capraia Isola</a:t>
            </a:r>
            <a:r>
              <a:rPr lang="it-IT" dirty="0">
                <a:solidFill>
                  <a:srgbClr val="000000"/>
                </a:solidFill>
                <a:effectLst/>
                <a:latin typeface="Garamond" panose="02020404030301010803" pitchFamily="18" charset="0"/>
              </a:rPr>
              <a:t>: Affidamento dei</a:t>
            </a:r>
            <a:r>
              <a:rPr lang="it-IT" dirty="0">
                <a:effectLst/>
                <a:latin typeface="Garamond" panose="02020404030301010803" pitchFamily="18" charset="0"/>
                <a:ea typeface="SimSun" panose="02010600030101010101" pitchFamily="2" charset="-122"/>
              </a:rPr>
              <a:t> </a:t>
            </a:r>
            <a:r>
              <a:rPr lang="it-IT" sz="1600" i="1" dirty="0">
                <a:effectLst/>
                <a:latin typeface="Garamond" panose="02020404030301010803" pitchFamily="18" charset="0"/>
                <a:ea typeface="SimSun" panose="02010600030101010101" pitchFamily="2" charset="-122"/>
              </a:rPr>
              <a:t>LAVORI OGGETTO DEL PROGETTO DENOMINATO MAREA</a:t>
            </a:r>
            <a:r>
              <a:rPr lang="it-IT" i="1" dirty="0">
                <a:effectLst/>
                <a:latin typeface="Garamond" panose="02020404030301010803" pitchFamily="18" charset="0"/>
                <a:ea typeface="SimSun" panose="02010600030101010101" pitchFamily="2" charset="-122"/>
              </a:rPr>
              <a:t> </a:t>
            </a:r>
            <a:r>
              <a:rPr lang="it-IT" dirty="0">
                <a:effectLst/>
                <a:latin typeface="Garamond" panose="02020404030301010803" pitchFamily="18" charset="0"/>
                <a:ea typeface="SimSun" panose="02010600030101010101" pitchFamily="2" charset="-122"/>
              </a:rPr>
              <a:t>(in fase di indizione)</a:t>
            </a:r>
            <a:endParaRPr lang="it-IT" dirty="0">
              <a:solidFill>
                <a:srgbClr val="000000"/>
              </a:solidFill>
              <a:effectLst/>
              <a:latin typeface="Garamond" panose="02020404030301010803" pitchFamily="18" charset="0"/>
            </a:endParaRPr>
          </a:p>
          <a:p>
            <a:pPr marL="285750" indent="-285750" algn="just">
              <a:buFontTx/>
              <a:buChar char="-"/>
            </a:pPr>
            <a:r>
              <a:rPr lang="it-IT" b="1" dirty="0">
                <a:solidFill>
                  <a:schemeClr val="accent2"/>
                </a:solidFill>
                <a:effectLst/>
                <a:latin typeface="Garamond" panose="02020404030301010803" pitchFamily="18" charset="0"/>
              </a:rPr>
              <a:t>Comune di Piombino</a:t>
            </a:r>
            <a:r>
              <a:rPr lang="it-IT" dirty="0">
                <a:solidFill>
                  <a:srgbClr val="000000"/>
                </a:solidFill>
                <a:effectLst/>
                <a:latin typeface="Garamond" panose="02020404030301010803" pitchFamily="18" charset="0"/>
              </a:rPr>
              <a:t>: Affidamento</a:t>
            </a:r>
            <a:r>
              <a:rPr lang="it-IT" dirty="0">
                <a:latin typeface="Garamond" panose="02020404030301010803" pitchFamily="18" charset="0"/>
              </a:rPr>
              <a:t> dei </a:t>
            </a:r>
            <a:r>
              <a:rPr lang="it-IT" sz="1600" i="1" dirty="0">
                <a:latin typeface="Garamond" panose="02020404030301010803" pitchFamily="18" charset="0"/>
              </a:rPr>
              <a:t>LAVORI DEI LAVORI DI CONSOLIDAMENTO DELLA FALESIA DI PIAZZA G. BOVIO, ANGOLO VIALE DEL POPOLO E DEL VERSANTE FALESIA SOTTOSTANTE VIALE DEL POPOLO - STABILIZZAZIONE DEL MOVIMENTO FRANOSO SOMMITALE IN VIA DEL POPOLO - I° STRALCIO</a:t>
            </a:r>
            <a:endParaRPr lang="it-IT" sz="1600" i="1" dirty="0">
              <a:solidFill>
                <a:srgbClr val="000000"/>
              </a:solidFill>
              <a:latin typeface="Garamond" panose="02020404030301010803" pitchFamily="18" charset="0"/>
            </a:endParaRPr>
          </a:p>
          <a:p>
            <a:pPr marL="285750" indent="-285750" algn="just">
              <a:buFontTx/>
              <a:buChar char="-"/>
            </a:pPr>
            <a:r>
              <a:rPr lang="it-IT" b="1" dirty="0">
                <a:solidFill>
                  <a:schemeClr val="accent2"/>
                </a:solidFill>
                <a:effectLst/>
                <a:latin typeface="Garamond" panose="02020404030301010803" pitchFamily="18" charset="0"/>
              </a:rPr>
              <a:t>Comune di Bagno a Ripoli</a:t>
            </a:r>
            <a:r>
              <a:rPr lang="it-IT" dirty="0">
                <a:solidFill>
                  <a:srgbClr val="000000"/>
                </a:solidFill>
                <a:effectLst/>
                <a:latin typeface="Garamond" panose="02020404030301010803" pitchFamily="18" charset="0"/>
              </a:rPr>
              <a:t>: in fase di indizione di 5 procedure di gara di lavori.</a:t>
            </a:r>
          </a:p>
          <a:p>
            <a:pPr marL="285750" indent="-285750" algn="just">
              <a:buFontTx/>
              <a:buChar char="-"/>
            </a:pPr>
            <a:r>
              <a:rPr lang="it-IT" b="1" dirty="0">
                <a:solidFill>
                  <a:schemeClr val="accent2"/>
                </a:solidFill>
                <a:effectLst/>
                <a:latin typeface="Garamond" panose="02020404030301010803" pitchFamily="18" charset="0"/>
              </a:rPr>
              <a:t>Comune di San Romano in Garfagnana</a:t>
            </a:r>
            <a:r>
              <a:rPr lang="it-IT" dirty="0">
                <a:effectLst/>
                <a:latin typeface="Garamond" panose="02020404030301010803" pitchFamily="18" charset="0"/>
              </a:rPr>
              <a:t>: in fase di progettazione e redazione cronoprogramma delle procedure</a:t>
            </a:r>
          </a:p>
        </p:txBody>
      </p:sp>
    </p:spTree>
    <p:extLst>
      <p:ext uri="{BB962C8B-B14F-4D97-AF65-F5344CB8AC3E}">
        <p14:creationId xmlns:p14="http://schemas.microsoft.com/office/powerpoint/2010/main" val="4262616174"/>
      </p:ext>
    </p:extLst>
  </p:cSld>
  <p:clrMapOvr>
    <a:masterClrMapping/>
  </p:clrMapOvr>
</p:sld>
</file>

<file path=ppt/theme/theme1.xml><?xml version="1.0" encoding="utf-8"?>
<a:theme xmlns:a="http://schemas.openxmlformats.org/drawingml/2006/main" name="LuminousVTI">
  <a:themeElements>
    <a:clrScheme name="AnalogousFromRegularSeedRightStep">
      <a:dk1>
        <a:srgbClr val="000000"/>
      </a:dk1>
      <a:lt1>
        <a:srgbClr val="FFFFFF"/>
      </a:lt1>
      <a:dk2>
        <a:srgbClr val="223A3D"/>
      </a:dk2>
      <a:lt2>
        <a:srgbClr val="E2E8E8"/>
      </a:lt2>
      <a:accent1>
        <a:srgbClr val="E73429"/>
      </a:accent1>
      <a:accent2>
        <a:srgbClr val="D57117"/>
      </a:accent2>
      <a:accent3>
        <a:srgbClr val="B4A420"/>
      </a:accent3>
      <a:accent4>
        <a:srgbClr val="80B113"/>
      </a:accent4>
      <a:accent5>
        <a:srgbClr val="4AB821"/>
      </a:accent5>
      <a:accent6>
        <a:srgbClr val="14BC2C"/>
      </a:accent6>
      <a:hlink>
        <a:srgbClr val="329096"/>
      </a:hlink>
      <a:folHlink>
        <a:srgbClr val="7F7F7F"/>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docProps/app.xml><?xml version="1.0" encoding="utf-8"?>
<Properties xmlns="http://schemas.openxmlformats.org/officeDocument/2006/extended-properties" xmlns:vt="http://schemas.openxmlformats.org/officeDocument/2006/docPropsVTypes">
  <TotalTime>2015</TotalTime>
  <Words>900</Words>
  <Application>Microsoft Office PowerPoint</Application>
  <PresentationFormat>Widescreen</PresentationFormat>
  <Paragraphs>49</Paragraphs>
  <Slides>9</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9</vt:i4>
      </vt:variant>
    </vt:vector>
  </HeadingPairs>
  <TitlesOfParts>
    <vt:vector size="16" baseType="lpstr">
      <vt:lpstr>Arial</vt:lpstr>
      <vt:lpstr>Avenir Next LT Pro</vt:lpstr>
      <vt:lpstr>Courier New</vt:lpstr>
      <vt:lpstr>Garamond</vt:lpstr>
      <vt:lpstr>Sabon Next LT</vt:lpstr>
      <vt:lpstr>Wingdings</vt:lpstr>
      <vt:lpstr>LuminousVTI</vt:lpstr>
      <vt:lpstr>Centrale di Committenza</vt:lpstr>
      <vt:lpstr>Oggetto sociale</vt:lpstr>
      <vt:lpstr>Soggetto avvalso della Regione Toscana Soggetto Aggregatore</vt:lpstr>
      <vt:lpstr>Cosa può fare CET</vt:lpstr>
      <vt:lpstr>In house</vt:lpstr>
      <vt:lpstr>           PNRR</vt:lpstr>
      <vt:lpstr>Modalità di fruizione dei servizi CET</vt:lpstr>
      <vt:lpstr>Tipologie di servizi:</vt:lpstr>
      <vt:lpstr>Procedure di gara curate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Regione Toscana per l’energia rinnovabile</dc:title>
  <dc:creator>Alessandro Malvezzi</dc:creator>
  <cp:lastModifiedBy>Ilenia Cavaciocchi</cp:lastModifiedBy>
  <cp:revision>45</cp:revision>
  <dcterms:created xsi:type="dcterms:W3CDTF">2022-11-12T15:55:24Z</dcterms:created>
  <dcterms:modified xsi:type="dcterms:W3CDTF">2023-02-16T14:26:10Z</dcterms:modified>
</cp:coreProperties>
</file>