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324" r:id="rId4"/>
    <p:sldId id="325" r:id="rId5"/>
    <p:sldId id="326" r:id="rId6"/>
    <p:sldId id="327" r:id="rId7"/>
    <p:sldId id="328" r:id="rId8"/>
    <p:sldId id="282" r:id="rId9"/>
    <p:sldId id="313" r:id="rId10"/>
    <p:sldId id="309" r:id="rId11"/>
    <p:sldId id="314" r:id="rId12"/>
    <p:sldId id="304" r:id="rId13"/>
    <p:sldId id="305" r:id="rId14"/>
    <p:sldId id="310" r:id="rId15"/>
    <p:sldId id="311" r:id="rId16"/>
    <p:sldId id="301" r:id="rId17"/>
    <p:sldId id="308" r:id="rId18"/>
    <p:sldId id="315" r:id="rId19"/>
    <p:sldId id="312" r:id="rId20"/>
    <p:sldId id="316" r:id="rId21"/>
    <p:sldId id="297" r:id="rId22"/>
    <p:sldId id="323" r:id="rId23"/>
    <p:sldId id="266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3"/>
                </a:solidFill>
              </a:defRPr>
            </a:pPr>
            <a:r>
              <a:rPr lang="it-IT" sz="2400" dirty="0">
                <a:solidFill>
                  <a:schemeClr val="accent3"/>
                </a:solidFill>
              </a:rPr>
              <a:t>Dosi giornaliere/1000</a:t>
            </a:r>
            <a:r>
              <a:rPr lang="it-IT" sz="2400" baseline="0" dirty="0">
                <a:solidFill>
                  <a:schemeClr val="accent3"/>
                </a:solidFill>
              </a:rPr>
              <a:t> abitanti</a:t>
            </a:r>
            <a:endParaRPr lang="it-IT" sz="2400" dirty="0">
              <a:solidFill>
                <a:schemeClr val="accent3"/>
              </a:solidFill>
            </a:endParaRPr>
          </a:p>
        </c:rich>
      </c:tx>
      <c:overlay val="0"/>
      <c:spPr>
        <a:noFill/>
        <a:ln w="25397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olidFill>
          <a:schemeClr val="tx1"/>
        </a:solidFill>
      </c:spPr>
    </c:sideWall>
    <c:backWall>
      <c:thickness val="0"/>
      <c:spPr>
        <a:solidFill>
          <a:schemeClr val="tx1"/>
        </a:solidFill>
      </c:spPr>
    </c:backWall>
    <c:plotArea>
      <c:layout>
        <c:manualLayout>
          <c:layoutTarget val="inner"/>
          <c:xMode val="edge"/>
          <c:yMode val="edge"/>
          <c:x val="6.3795853269537489E-2"/>
          <c:y val="0.13176470588235298"/>
          <c:w val="0.74162679425837341"/>
          <c:h val="0.760000000000000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3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Londra</c:v>
                </c:pt>
                <c:pt idx="1">
                  <c:v>Milano</c:v>
                </c:pt>
                <c:pt idx="2">
                  <c:v>Como</c:v>
                </c:pt>
                <c:pt idx="3">
                  <c:v>Lugano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61</c:v>
                </c:pt>
                <c:pt idx="1">
                  <c:v>24</c:v>
                </c:pt>
                <c:pt idx="2">
                  <c:v>38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5-4377-8B85-F60D445887F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Cocaina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4679354626585E-2"/>
                  <c:y val="-5.0255195984134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35-4377-8B85-F60D445887F5}"/>
                </c:ext>
              </c:extLst>
            </c:dLbl>
            <c:dLbl>
              <c:idx val="1"/>
              <c:layout>
                <c:manualLayout>
                  <c:x val="8.5174348370127204E-3"/>
                  <c:y val="-2.8268547741075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35-4377-8B85-F60D445887F5}"/>
                </c:ext>
              </c:extLst>
            </c:dLbl>
            <c:dLbl>
              <c:idx val="2"/>
              <c:layout>
                <c:manualLayout>
                  <c:x val="1.9164228383278532E-2"/>
                  <c:y val="-6.59599447291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5-4377-8B85-F60D445887F5}"/>
                </c:ext>
              </c:extLst>
            </c:dLbl>
            <c:dLbl>
              <c:idx val="3"/>
              <c:layout>
                <c:manualLayout>
                  <c:x val="2.7681663220291211E-2"/>
                  <c:y val="-7.5382793976202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5-4377-8B85-F60D445887F5}"/>
                </c:ext>
              </c:extLst>
            </c:dLbl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2000">
                    <a:solidFill>
                      <a:schemeClr val="accent3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Londra</c:v>
                </c:pt>
                <c:pt idx="1">
                  <c:v>Milano</c:v>
                </c:pt>
                <c:pt idx="2">
                  <c:v>Como</c:v>
                </c:pt>
                <c:pt idx="3">
                  <c:v>Lugano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6.9</c:v>
                </c:pt>
                <c:pt idx="1">
                  <c:v>9.1</c:v>
                </c:pt>
                <c:pt idx="2">
                  <c:v>6.9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5-4377-8B85-F60D445887F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Eroina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accent3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Londra</c:v>
                </c:pt>
                <c:pt idx="1">
                  <c:v>Milano</c:v>
                </c:pt>
                <c:pt idx="2">
                  <c:v>Como</c:v>
                </c:pt>
                <c:pt idx="3">
                  <c:v>Lugano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2.2999999999999998</c:v>
                </c:pt>
                <c:pt idx="2">
                  <c:v>5.3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35-4377-8B85-F60D445887F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Amfetamine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3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Londra</c:v>
                </c:pt>
                <c:pt idx="1">
                  <c:v>Milano</c:v>
                </c:pt>
                <c:pt idx="2">
                  <c:v>Como</c:v>
                </c:pt>
                <c:pt idx="3">
                  <c:v>Lugano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2.9</c:v>
                </c:pt>
                <c:pt idx="1">
                  <c:v>0.4</c:v>
                </c:pt>
                <c:pt idx="2">
                  <c:v>0.8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35-4377-8B85-F60D44588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gapDepth val="286"/>
        <c:shape val="box"/>
        <c:axId val="306239928"/>
        <c:axId val="306240320"/>
        <c:axId val="0"/>
      </c:bar3DChart>
      <c:catAx>
        <c:axId val="30623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3"/>
                </a:solidFill>
              </a:defRPr>
            </a:pPr>
            <a:endParaRPr lang="it-IT"/>
          </a:p>
        </c:txPr>
        <c:crossAx val="306240320"/>
        <c:crosses val="autoZero"/>
        <c:auto val="1"/>
        <c:lblAlgn val="ctr"/>
        <c:lblOffset val="100"/>
        <c:noMultiLvlLbl val="0"/>
      </c:catAx>
      <c:valAx>
        <c:axId val="30624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06239928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6555023923444987"/>
          <c:y val="0.40235294117647064"/>
          <c:w val="0.23444976076555024"/>
          <c:h val="0.34117647058823536"/>
        </c:manualLayout>
      </c:layout>
      <c:overlay val="0"/>
      <c:txPr>
        <a:bodyPr/>
        <a:lstStyle/>
        <a:p>
          <a:pPr>
            <a:defRPr>
              <a:solidFill>
                <a:schemeClr val="accent3"/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ADED7E93-8E22-4562-92F4-5E9607C8B85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8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FC4BB8-88CE-4BD3-968E-662A5DA60D5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09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D7E93-8E22-4562-92F4-5E9607C8B85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DED7E93-8E22-4562-92F4-5E9607C8B85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2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11B79C-73F4-4537-926B-C5EBB9E9FDB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59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F97D-C446-49A9-AE61-FC225AC63DF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74C8-5C56-47C8-B3B3-75EAA4DC9E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5833-CA9C-47D6-9601-18F2D359AC8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4C52-6EF8-4C82-B11B-106868BFBB6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CFEA2-A96F-4545-8551-3BD4EC79294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B56-7F49-4738-89BB-B4C835B1879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3E49-1477-465F-B0F5-5D7A54953B5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93A22-43B7-4781-BE1B-7E13BAA48F3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A235-D4EE-4BDA-B119-8D55732FA47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9E02-EAEA-4181-B0AC-FD81F9437F9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E3EC-D241-496F-A260-4201CBA8AA7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7D4-D015-4C4D-A459-B4D1C7D24FB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5EC-4EDD-4382-B323-78CCFE3609A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4E200-C484-42D6-A1E5-F3F92107F4D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A91B-3E2E-4E12-9422-1FC26824B03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736725"/>
            <a:ext cx="7770813" cy="19208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840F-E75F-4BB1-AAAC-4B7494FD016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20DC-CD3A-4BE7-9576-6BB9F98D390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C89D-F133-4D33-83EE-062CCB33F71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D12C-B6E0-4251-B9CB-C344B94F1C3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6967-6CF3-4871-878D-ACB4603EBAC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ED96-FBFC-45B2-A226-3337890E793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8D62-EDF0-4132-ADB4-A0DC8685460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DC00-B99A-4AFB-8255-9D4E5C70E34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B71AD4E-1B7E-4948-A57A-8CE75DBE3C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6152" name="Group 4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7000"/>
        </a:lnSpc>
        <a:spcBef>
          <a:spcPts val="8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7000"/>
        </a:lnSpc>
        <a:spcBef>
          <a:spcPts val="7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E5E5FF"/>
        </a:buClr>
        <a:buSzPct val="7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39238" cy="6848475"/>
            <a:chOff x="0" y="0"/>
            <a:chExt cx="5757" cy="4314"/>
          </a:xfrm>
        </p:grpSpPr>
        <p:grpSp>
          <p:nvGrpSpPr>
            <p:cNvPr id="7176" name="Group 2"/>
            <p:cNvGrpSpPr>
              <a:grpSpLocks/>
            </p:cNvGrpSpPr>
            <p:nvPr/>
          </p:nvGrpSpPr>
          <p:grpSpPr bwMode="auto">
            <a:xfrm>
              <a:off x="1728" y="2230"/>
              <a:ext cx="4026" cy="2084"/>
              <a:chOff x="1728" y="2230"/>
              <a:chExt cx="4026" cy="2084"/>
            </a:xfrm>
          </p:grpSpPr>
          <p:sp>
            <p:nvSpPr>
              <p:cNvPr id="2051" name="Freeform 3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52" name="Freeform 4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E8A"/>
                  </a:gs>
                  <a:gs pos="100000">
                    <a:srgbClr val="003399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53" name="Freeform 5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54" name="Freeform 6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55" name="Freeform 7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36725"/>
            <a:ext cx="7770813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pitchFamily="34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9988"/>
            <a:ext cx="2894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31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04ED1679-F6CB-4033-9677-FAE6FE2C1FB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2pPr>
      <a:lvl3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3pPr>
      <a:lvl4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4pPr>
      <a:lvl5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 b="1">
          <a:solidFill>
            <a:srgbClr val="E5E5FF"/>
          </a:solidFill>
          <a:latin typeface="Garamond" pitchFamily="18" charset="0"/>
          <a:ea typeface="MS Gothic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E5E5FF"/>
        </a:buClr>
        <a:buSzPct val="100000"/>
        <a:buFont typeface="Garamond" pitchFamily="18" charset="0"/>
        <a:defRPr sz="4400">
          <a:solidFill>
            <a:srgbClr val="000000"/>
          </a:solidFill>
          <a:latin typeface="Times New Roman" pitchFamily="18" charset="0"/>
          <a:ea typeface="MS Gothic" pitchFamily="49" charset="-128"/>
        </a:defRPr>
      </a:lvl9pPr>
    </p:titleStyle>
    <p:bodyStyle>
      <a:lvl1pPr marL="341313" indent="-341313" algn="l" defTabSz="449263" rtl="0" eaLnBrk="0" fontAlgn="base" hangingPunct="0">
        <a:lnSpc>
          <a:spcPct val="97000"/>
        </a:lnSpc>
        <a:spcBef>
          <a:spcPts val="8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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7000"/>
        </a:lnSpc>
        <a:spcBef>
          <a:spcPts val="7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E5E5FF"/>
        </a:buClr>
        <a:buSzPct val="70000"/>
        <a:buFont typeface="Wingdings" pitchFamily="2" charset="2"/>
        <a:buChar char="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A886E0"/>
        </a:buClr>
        <a:buSzPct val="70000"/>
        <a:buFont typeface="Wingdings" pitchFamily="2" charset="2"/>
        <a:buChar char="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00162"/>
            <a:ext cx="9144000" cy="3318858"/>
          </a:xfrm>
        </p:spPr>
        <p:txBody>
          <a:bodyPr wrap="square">
            <a:spAutoFit/>
          </a:bodyPr>
          <a:lstStyle/>
          <a:p>
            <a:pPr algn="l" eaLnBrk="1" hangingPunct="1"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Interventi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di </a:t>
            </a: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comunità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e di </a:t>
            </a: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riduzione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del </a:t>
            </a: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rischi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e  </a:t>
            </a: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consumi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  </a:t>
            </a:r>
            <a:r>
              <a:rPr lang="en-GB" sz="3600" b="0" dirty="0" err="1">
                <a:solidFill>
                  <a:srgbClr val="FFFF00"/>
                </a:solidFill>
                <a:latin typeface="Arial" pitchFamily="34" charset="0"/>
              </a:rPr>
              <a:t>giovanili</a:t>
            </a:r>
            <a:r>
              <a:rPr lang="en-GB" sz="3600" b="0" dirty="0">
                <a:solidFill>
                  <a:srgbClr val="FFFF00"/>
                </a:solidFill>
                <a:latin typeface="Arial" pitchFamily="34" charset="0"/>
              </a:rPr>
              <a:t> </a:t>
            </a:r>
            <a:br>
              <a:rPr lang="en-GB" sz="3600" b="0" dirty="0">
                <a:solidFill>
                  <a:srgbClr val="FFFF00"/>
                </a:solidFill>
                <a:latin typeface="Arial" pitchFamily="34" charset="0"/>
              </a:rPr>
            </a:br>
            <a:br>
              <a:rPr lang="en-GB" sz="3200" b="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GB" sz="3200" b="0" u="sng" dirty="0">
                <a:solidFill>
                  <a:srgbClr val="FFFFFF"/>
                </a:solidFill>
                <a:latin typeface="Arial" pitchFamily="34" charset="0"/>
              </a:rPr>
              <a:t>De Facci Riccardo   - </a:t>
            </a:r>
            <a:r>
              <a:rPr lang="en-GB" sz="2800" b="0" dirty="0">
                <a:solidFill>
                  <a:srgbClr val="FFFFFF"/>
                </a:solidFill>
                <a:latin typeface="Arial" pitchFamily="34" charset="0"/>
              </a:rPr>
              <a:t>CNCA . Coop Lotta contro </a:t>
            </a:r>
            <a:r>
              <a:rPr lang="en-GB" sz="2800" b="0" dirty="0" err="1">
                <a:solidFill>
                  <a:srgbClr val="FFFFFF"/>
                </a:solidFill>
                <a:latin typeface="Arial" pitchFamily="34" charset="0"/>
              </a:rPr>
              <a:t>l’Emarginazione</a:t>
            </a:r>
            <a:r>
              <a:rPr lang="en-GB" sz="2800" b="0" dirty="0">
                <a:solidFill>
                  <a:srgbClr val="FFFFFF"/>
                </a:solidFill>
                <a:latin typeface="Arial" pitchFamily="34" charset="0"/>
              </a:rPr>
              <a:t>          </a:t>
            </a:r>
            <a:r>
              <a:rPr lang="en-GB" sz="2800" b="0" dirty="0" err="1">
                <a:solidFill>
                  <a:srgbClr val="FFFFFF"/>
                </a:solidFill>
                <a:latin typeface="Arial" pitchFamily="34" charset="0"/>
              </a:rPr>
              <a:t>Esperto</a:t>
            </a:r>
            <a:r>
              <a:rPr lang="en-GB" sz="2800" b="0" dirty="0">
                <a:solidFill>
                  <a:srgbClr val="FFFFFF"/>
                </a:solidFill>
                <a:latin typeface="Arial" pitchFamily="34" charset="0"/>
              </a:rPr>
              <a:t> di </a:t>
            </a:r>
            <a:r>
              <a:rPr lang="en-GB" sz="2800" b="0" dirty="0" err="1">
                <a:solidFill>
                  <a:srgbClr val="FFFFFF"/>
                </a:solidFill>
                <a:latin typeface="Arial" pitchFamily="34" charset="0"/>
              </a:rPr>
              <a:t>progettazione</a:t>
            </a:r>
            <a:r>
              <a:rPr lang="en-GB" sz="2800" b="0" dirty="0">
                <a:solidFill>
                  <a:srgbClr val="FFFFFF"/>
                </a:solidFill>
                <a:latin typeface="Arial" pitchFamily="34" charset="0"/>
              </a:rPr>
              <a:t>   </a:t>
            </a:r>
            <a:br>
              <a:rPr lang="en-GB" sz="3200" b="0" dirty="0">
                <a:solidFill>
                  <a:srgbClr val="FFFFFF"/>
                </a:solidFill>
                <a:latin typeface="Arial" pitchFamily="34" charset="0"/>
              </a:rPr>
            </a:br>
            <a:br>
              <a:rPr lang="en-GB" sz="3200" b="0" dirty="0">
                <a:solidFill>
                  <a:srgbClr val="FFFFFF"/>
                </a:solidFill>
                <a:latin typeface="Arial" pitchFamily="34" charset="0"/>
              </a:rPr>
            </a:br>
            <a:endParaRPr lang="en-GB" sz="2000" b="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354112" y="651148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200" b="1" dirty="0">
                <a:solidFill>
                  <a:schemeClr val="accent3"/>
                </a:solidFill>
                <a:latin typeface="Garamond" pitchFamily="18" charset="0"/>
              </a:rPr>
              <a:t>Consumo di sostanze in quattro città simboliche </a:t>
            </a:r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/>
        </p:nvGraphicFramePr>
        <p:xfrm>
          <a:off x="1619672" y="2060848"/>
          <a:ext cx="5964237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Youth drinking – 2020 </a:t>
            </a:r>
            <a:r>
              <a:rPr lang="en-US" sz="4400" b="1" kern="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espad</a:t>
            </a:r>
            <a:endParaRPr lang="en-US" sz="4400" b="1" kern="0" dirty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 </a:t>
            </a:r>
            <a:r>
              <a:rPr lang="en-US" sz="4400" b="1" kern="0" dirty="0" err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l’alcool</a:t>
            </a:r>
            <a:r>
              <a:rPr lang="en-US" sz="4400" b="1" kern="0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2275" y="1700213"/>
            <a:ext cx="5546725" cy="4425950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% 15-16-year-olds drunk in past month</a:t>
            </a:r>
            <a:endParaRPr lang="en-US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Denmark	      49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UK		            33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Ireland		26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Finland		21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France		      18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Italy		      15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Greece		      18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Calisto MT" pitchFamily="18" charset="0"/>
              <a:buNone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Portugal	      11</a:t>
            </a:r>
          </a:p>
          <a:p>
            <a:pPr marL="341313" indent="-341313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endParaRPr lang="en-US" sz="19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it-IT" sz="4400" b="1" ker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Il Binge Drinking ECAS</a:t>
            </a:r>
            <a:br>
              <a:rPr lang="it-IT" sz="4400" b="1" ker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3000" b="1" kern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% del bere: bere “binge”</a:t>
            </a:r>
            <a:endParaRPr lang="it-IT" sz="4400" b="1" kern="0"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Paese</a:t>
            </a:r>
            <a:r>
              <a:rPr lang="it-IT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                        </a:t>
            </a:r>
            <a:r>
              <a:rPr lang="it-IT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Uomini</a:t>
            </a:r>
          </a:p>
          <a:p>
            <a:pPr marL="341313" indent="-341313"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Regno Unito                   40</a:t>
            </a:r>
          </a:p>
          <a:p>
            <a:pPr marL="341313" indent="-341313"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Svezia                            33</a:t>
            </a:r>
          </a:p>
          <a:p>
            <a:pPr marL="341313" indent="-341313"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Finlandia                        29</a:t>
            </a:r>
          </a:p>
          <a:p>
            <a:pPr marL="341313" indent="-341313"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Italia                               18</a:t>
            </a:r>
          </a:p>
          <a:p>
            <a:pPr>
              <a:lnSpc>
                <a:spcPct val="97000"/>
              </a:lnSpc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endParaRPr lang="it-IT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79388" y="692150"/>
            <a:ext cx="151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r"/>
            <a:r>
              <a:rPr lang="it-IT" altLang="it-IT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Dati Espad</a:t>
            </a:r>
            <a:r>
              <a:rPr lang="it-IT" altLang="it-IT" sz="250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59" name="Rectangle 7"/>
          <p:cNvSpPr txBox="1">
            <a:spLocks noChangeArrowheads="1"/>
          </p:cNvSpPr>
          <p:nvPr/>
        </p:nvSpPr>
        <p:spPr bwMode="auto">
          <a:xfrm>
            <a:off x="142875" y="714375"/>
            <a:ext cx="892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000" b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Binge drinking (5 or drink in un’occasione) ultimi 30 giorni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8143875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5695950"/>
            <a:ext cx="2333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it-IT" sz="360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it-IT" dirty="0">
                <a:solidFill>
                  <a:srgbClr val="FFFF00"/>
                </a:solidFill>
              </a:rPr>
              <a:t> Unione </a:t>
            </a:r>
            <a:r>
              <a:rPr lang="it-IT" dirty="0" err="1">
                <a:solidFill>
                  <a:srgbClr val="FFFF00"/>
                </a:solidFill>
              </a:rPr>
              <a:t>Eeuropea</a:t>
            </a:r>
            <a:r>
              <a:rPr lang="it-IT" dirty="0">
                <a:solidFill>
                  <a:srgbClr val="FFFF00"/>
                </a:solidFill>
              </a:rPr>
              <a:t> Action Plan 2015 22 sottolinea l’importanza di    programmi di riduzione del danno rispetto ai consumi di sostanze:</a:t>
            </a:r>
          </a:p>
          <a:p>
            <a:pPr eaLnBrk="0" hangingPunct="0">
              <a:lnSpc>
                <a:spcPct val="80000"/>
              </a:lnSpc>
            </a:pPr>
            <a:r>
              <a:rPr lang="it-IT" dirty="0"/>
              <a:t> </a:t>
            </a:r>
          </a:p>
          <a:p>
            <a:pPr lvl="1" eaLnBrk="0" hangingPunct="0">
              <a:lnSpc>
                <a:spcPct val="80000"/>
              </a:lnSpc>
            </a:pPr>
            <a:r>
              <a:rPr lang="it-IT" b="1" dirty="0"/>
              <a:t>- fornire informazioni e consulenza ai tossicodipendenti/ consumatori ed </a:t>
            </a:r>
            <a:r>
              <a:rPr lang="it-IT" b="1" dirty="0" err="1"/>
              <a:t>abusatori</a:t>
            </a:r>
            <a:r>
              <a:rPr lang="it-IT" b="1" dirty="0"/>
              <a:t> anche d’alcool  al fine di promuovere la riduzione dei rischi connessi al consumo e abuso;</a:t>
            </a:r>
          </a:p>
          <a:p>
            <a:pPr lvl="1" eaLnBrk="0" hangingPunct="0">
              <a:lnSpc>
                <a:spcPct val="80000"/>
              </a:lnSpc>
            </a:pPr>
            <a:endParaRPr lang="it-IT" b="1" dirty="0"/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r>
              <a:rPr lang="it-IT" b="1" dirty="0"/>
              <a:t>includere le metodologie del lavoro di prossimità nelle politiche nazionali sanitarie e sociali anche rispetto ai nuovi stili di consumo giovanili  ed alla estrema varietà delle sostanze utilizzate</a:t>
            </a:r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endParaRPr lang="it-IT" b="1" dirty="0"/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r>
              <a:rPr lang="it-IT" b="1" dirty="0"/>
              <a:t>fornire un accesso, ove appropriato, alla distribuzione di preservativi e di materiale sterile per </a:t>
            </a:r>
            <a:r>
              <a:rPr lang="it-IT" b="1" dirty="0" err="1"/>
              <a:t>autosomministrazione</a:t>
            </a:r>
            <a:r>
              <a:rPr lang="it-IT" b="1" dirty="0"/>
              <a:t> di sostanze ed a tutti gli strumenti atti a tale fine</a:t>
            </a:r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endParaRPr lang="it-IT" b="1" dirty="0"/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r>
              <a:rPr lang="it-IT" b="1" dirty="0"/>
              <a:t>Promuovere azioni di consapevolezza sui rischi diretti ( overdose …) ed indiretti ( incidenti d’auto) connessi al consumo </a:t>
            </a:r>
          </a:p>
          <a:p>
            <a:pPr lvl="1" eaLnBrk="0" hangingPunct="0">
              <a:lnSpc>
                <a:spcPct val="80000"/>
              </a:lnSpc>
              <a:buFontTx/>
              <a:buChar char="-"/>
            </a:pPr>
            <a:endParaRPr lang="it-IT" b="1" dirty="0"/>
          </a:p>
          <a:p>
            <a:pPr algn="ctr" eaLnBrk="0" hangingPunct="0">
              <a:lnSpc>
                <a:spcPct val="80000"/>
              </a:lnSpc>
            </a:pPr>
            <a:r>
              <a:rPr lang="it-IT" dirty="0">
                <a:solidFill>
                  <a:srgbClr val="FFFF00"/>
                </a:solidFill>
              </a:rPr>
              <a:t>I programmi di riduzione del danno portano ad un generale miglioramento delle condizioni di vita e del funzionamento sociale dei consumatori (</a:t>
            </a:r>
            <a:r>
              <a:rPr lang="en-GB" dirty="0">
                <a:solidFill>
                  <a:srgbClr val="FFFF00"/>
                </a:solidFill>
              </a:rPr>
              <a:t>Rogers S.J. &amp; </a:t>
            </a:r>
            <a:r>
              <a:rPr lang="en-GB" dirty="0" err="1">
                <a:solidFill>
                  <a:srgbClr val="FFFF00"/>
                </a:solidFill>
              </a:rPr>
              <a:t>Ruefli</a:t>
            </a:r>
            <a:r>
              <a:rPr lang="en-GB" dirty="0">
                <a:solidFill>
                  <a:srgbClr val="FFFF00"/>
                </a:solidFill>
              </a:rPr>
              <a:t> T, Harm reduction journal 2004</a:t>
            </a:r>
            <a:r>
              <a:rPr lang="it-IT" dirty="0">
                <a:solidFill>
                  <a:srgbClr val="FFFF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it-IT" sz="3600">
                <a:solidFill>
                  <a:srgbClr val="FFFFFF"/>
                </a:solidFill>
              </a:rPr>
              <a:t>Indicazione dell’Europa sugli interventi  di protezione ai fattori di rischio al policonsumo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388" y="1557338"/>
            <a:ext cx="89646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87000"/>
              </a:lnSpc>
            </a:pPr>
            <a:r>
              <a:rPr lang="it-IT" sz="2800" dirty="0">
                <a:solidFill>
                  <a:srgbClr val="EEE917"/>
                </a:solidFill>
                <a:latin typeface="Arial" pitchFamily="34" charset="0"/>
              </a:rPr>
              <a:t>Punto di partenza per una riflessione complessiva e per promuovere contenimento ai rischi a breve ed a lungo decorso sui consumi giovanili:</a:t>
            </a:r>
          </a:p>
          <a:p>
            <a:pPr marL="342900" indent="-342900" defTabSz="914400">
              <a:lnSpc>
                <a:spcPct val="87000"/>
              </a:lnSpc>
            </a:pPr>
            <a:r>
              <a:rPr lang="it-IT" sz="2800" dirty="0">
                <a:solidFill>
                  <a:schemeClr val="hlink"/>
                </a:solidFill>
                <a:latin typeface="Arial" pitchFamily="34" charset="0"/>
              </a:rPr>
              <a:t> </a:t>
            </a:r>
          </a:p>
          <a:p>
            <a:pPr marL="342900" indent="-342900" defTabSz="914400">
              <a:lnSpc>
                <a:spcPct val="87000"/>
              </a:lnSpc>
            </a:pPr>
            <a:r>
              <a:rPr lang="it-IT" sz="2800" dirty="0">
                <a:solidFill>
                  <a:srgbClr val="FFFFFF"/>
                </a:solidFill>
                <a:latin typeface="Arial" pitchFamily="34" charset="0"/>
              </a:rPr>
              <a:t>• Soltanto una minoranza dei giovani che consumano e sperimentano le droghe e di quelli esposti a fattori e situazioni di rischio, svilupperanno successivamente</a:t>
            </a:r>
          </a:p>
          <a:p>
            <a:pPr marL="342900" indent="-342900" defTabSz="914400">
              <a:lnSpc>
                <a:spcPct val="87000"/>
              </a:lnSpc>
            </a:pPr>
            <a:r>
              <a:rPr lang="it-IT" sz="2800" dirty="0">
                <a:solidFill>
                  <a:srgbClr val="FFFFFF"/>
                </a:solidFill>
                <a:latin typeface="Arial" pitchFamily="34" charset="0"/>
              </a:rPr>
              <a:t>    dipendenza o problemi gravi</a:t>
            </a:r>
          </a:p>
          <a:p>
            <a:pPr marL="342900" indent="-342900" defTabSz="914400">
              <a:lnSpc>
                <a:spcPct val="87000"/>
              </a:lnSpc>
            </a:pPr>
            <a:endParaRPr lang="it-IT" sz="2800" dirty="0">
              <a:solidFill>
                <a:srgbClr val="FFFFFF"/>
              </a:solidFill>
              <a:latin typeface="Arial" pitchFamily="34" charset="0"/>
            </a:endParaRPr>
          </a:p>
          <a:p>
            <a:pPr marL="342900" indent="-342900" defTabSz="914400">
              <a:lnSpc>
                <a:spcPct val="87000"/>
              </a:lnSpc>
            </a:pPr>
            <a:r>
              <a:rPr lang="it-IT" sz="2800" dirty="0">
                <a:solidFill>
                  <a:srgbClr val="FFFFFF"/>
                </a:solidFill>
                <a:latin typeface="Arial" pitchFamily="34" charset="0"/>
              </a:rPr>
              <a:t>• Dunque la problematicità non dipende solo dalla sostanza in sé ma anche dalle modalità di consumo e dal contesto d’uso su cui è quindi necessario intervenire.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96975"/>
            <a:ext cx="8964613" cy="5327650"/>
          </a:xfrm>
        </p:spPr>
        <p:txBody>
          <a:bodyPr/>
          <a:lstStyle/>
          <a:p>
            <a:pPr marL="342900" indent="-342900" defTabSz="914400" eaLnBrk="1" hangingPunct="1">
              <a:lnSpc>
                <a:spcPct val="87000"/>
              </a:lnSpc>
              <a:defRPr/>
            </a:pPr>
            <a:br>
              <a:rPr lang="it-IT" sz="2800" dirty="0">
                <a:solidFill>
                  <a:srgbClr val="EEE917"/>
                </a:solidFill>
                <a:latin typeface="Arial" pitchFamily="34" charset="0"/>
              </a:rPr>
            </a:b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• Lavorare sui fattori di auto ed etero protezione delle persone e sul concetto  di resilienza ( informazione specifica  ed </a:t>
            </a:r>
            <a:r>
              <a:rPr lang="it-IT" sz="2400" dirty="0" err="1">
                <a:solidFill>
                  <a:srgbClr val="FFFFFF"/>
                </a:solidFill>
                <a:latin typeface="Arial" pitchFamily="34" charset="0"/>
              </a:rPr>
              <a:t>empowerment</a:t>
            </a: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 delle competenze individuali e </a:t>
            </a:r>
            <a:r>
              <a:rPr lang="it-IT" sz="2400" dirty="0" err="1">
                <a:solidFill>
                  <a:srgbClr val="FFFFFF"/>
                </a:solidFill>
                <a:latin typeface="Arial" pitchFamily="34" charset="0"/>
              </a:rPr>
              <a:t>gruppali</a:t>
            </a: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, presenza di operatori preparati nei contesti di abuso e di consumo potenzialmente problematico)</a:t>
            </a:r>
            <a:br>
              <a:rPr lang="it-IT" sz="2400" dirty="0">
                <a:solidFill>
                  <a:srgbClr val="FFFFFF"/>
                </a:solidFill>
                <a:latin typeface="Arial" pitchFamily="34" charset="0"/>
              </a:rPr>
            </a:br>
            <a:br>
              <a:rPr lang="it-IT" sz="24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• agire sullo sviluppo della consapevolezza sui fattori di rischio connessi al consumo e della vulnerabilità sia a livello individuale che a livello sociale (utilizzo di strumenti di consapevolezza, etilometro, narcotest, </a:t>
            </a:r>
            <a:r>
              <a:rPr lang="it-IT" sz="2400" dirty="0" err="1">
                <a:solidFill>
                  <a:srgbClr val="FFFFFF"/>
                </a:solidFill>
                <a:latin typeface="Arial" pitchFamily="34" charset="0"/>
              </a:rPr>
              <a:t>counseling</a:t>
            </a: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 individuale, </a:t>
            </a:r>
            <a:r>
              <a:rPr lang="it-IT" sz="2400" dirty="0" err="1">
                <a:solidFill>
                  <a:srgbClr val="FFFFFF"/>
                </a:solidFill>
                <a:latin typeface="Arial" pitchFamily="34" charset="0"/>
              </a:rPr>
              <a:t>giudatore</a:t>
            </a:r>
            <a:r>
              <a:rPr lang="it-IT" sz="2400" dirty="0">
                <a:solidFill>
                  <a:srgbClr val="FFFFFF"/>
                </a:solidFill>
                <a:latin typeface="Arial" pitchFamily="34" charset="0"/>
              </a:rPr>
              <a:t> designato)</a:t>
            </a:r>
            <a:br>
              <a:rPr lang="it-IT" sz="2400" dirty="0">
                <a:solidFill>
                  <a:srgbClr val="FFFFFF"/>
                </a:solidFill>
              </a:rPr>
            </a:b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569325" cy="11525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>
                <a:solidFill>
                  <a:srgbClr val="EEE917"/>
                </a:solidFill>
                <a:latin typeface="Arial" pitchFamily="34" charset="0"/>
              </a:rPr>
              <a:t>Proposte di modelli e di approcci per spiegare e affrontare questo fenomeno: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2D7219F-8DB5-417D-951A-2308FE7472DC}" type="slidenum">
              <a:rPr lang="it-IT">
                <a:solidFill>
                  <a:schemeClr val="accent3"/>
                </a:solidFill>
              </a:rPr>
              <a:pPr/>
              <a:t>17</a:t>
            </a:fld>
            <a:endParaRPr lang="it-IT">
              <a:solidFill>
                <a:schemeClr val="accent3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Programmi di contatto precoce </a:t>
            </a:r>
            <a: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(outreach)</a:t>
            </a:r>
            <a:r>
              <a:rPr kumimoji="0" lang="it-IT" sz="36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908080"/>
              </p:ext>
            </p:extLst>
          </p:nvPr>
        </p:nvGraphicFramePr>
        <p:xfrm>
          <a:off x="457200" y="1600201"/>
          <a:ext cx="8229600" cy="5091544"/>
        </p:xfrm>
        <a:graphic>
          <a:graphicData uri="http://schemas.openxmlformats.org/drawingml/2006/table">
            <a:tbl>
              <a:tblPr/>
              <a:tblGrid>
                <a:gridCol w="195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Specifica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Strumenti 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Ambito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Indicatori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 esito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2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Agevolare il contatto precoce con le persone consumatrici/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abusatrici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Contenere i rischi connessi al consumo e all’abuso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Sensibilizzare e promuovere azioni di auto ed etero tutela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Unità mobili con l’impiego di operatori di strada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Attività di orientamento ai servizi pubblici 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Fornitura di strumenti e attività volte alla sensibilizzazione sui rischi connessi all’uso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Attività di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peer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support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Luoghi di intrattenimento, luoghi di spaccio, luoghi di attività spontanea e divertimento in cui il consumo e l’abuso siano significative ( Rave party, discoteche, locali di ritrovo, grandi eventi musicali 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</a:rPr>
                        <a:t>N. di nuovi afferenti alle strutture sul totale degli inviati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n.di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contatti realizzati nelle uscite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N. di strumenti di profilassi avviati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N. di  materiali informativi distribuiti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24744"/>
          </a:xfrm>
        </p:spPr>
        <p:txBody>
          <a:bodyPr/>
          <a:lstStyle/>
          <a:p>
            <a:pPr>
              <a:defRPr/>
            </a:pPr>
            <a:r>
              <a:rPr lang="it-IT" dirty="0"/>
              <a:t>Quali servizi di </a:t>
            </a:r>
            <a:r>
              <a:rPr lang="it-IT" dirty="0" err="1"/>
              <a:t>rdr</a:t>
            </a:r>
            <a:r>
              <a:rPr lang="it-IT" dirty="0"/>
              <a:t> per il </a:t>
            </a:r>
            <a:r>
              <a:rPr lang="it-IT" dirty="0" err="1"/>
              <a:t>loisir</a:t>
            </a:r>
            <a:r>
              <a:rPr lang="it-IT" dirty="0"/>
              <a:t> ?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980728"/>
            <a:ext cx="9144000" cy="5148610"/>
          </a:xfrm>
        </p:spPr>
        <p:txBody>
          <a:bodyPr vert="horz"/>
          <a:lstStyle/>
          <a:p>
            <a:pPr marL="341313" lvl="1" indent="-341313">
              <a:spcBef>
                <a:spcPts val="800"/>
              </a:spcBef>
              <a:buClr>
                <a:srgbClr val="FFCC00"/>
              </a:buClr>
              <a:defRPr/>
            </a:pPr>
            <a:r>
              <a:rPr lang="it-IT" sz="3200" u="sng" dirty="0">
                <a:solidFill>
                  <a:srgbClr val="FFFF00"/>
                </a:solidFill>
              </a:rPr>
              <a:t>Unità mobili di riduzione dei rischi sui contesti del </a:t>
            </a:r>
            <a:r>
              <a:rPr lang="it-IT" sz="3200" u="sng" dirty="0" err="1">
                <a:solidFill>
                  <a:srgbClr val="FFFF00"/>
                </a:solidFill>
              </a:rPr>
              <a:t>loisir</a:t>
            </a:r>
            <a:r>
              <a:rPr lang="it-IT" sz="3200" u="sng" dirty="0">
                <a:solidFill>
                  <a:srgbClr val="FFFF00"/>
                </a:solidFill>
              </a:rPr>
              <a:t> </a:t>
            </a:r>
            <a:r>
              <a:rPr lang="it-IT" dirty="0"/>
              <a:t>: attraverso la presenza di operatori preparati in contesti del consumo/abuso di sostanze psicoattive, con la fornitura di informazioni specifiche sulle sostanze, sui rischi, con il possibile accompagnamento e invio alla rete dei servizi ( pronto soccorsi </a:t>
            </a:r>
            <a:r>
              <a:rPr lang="it-IT" dirty="0" err="1"/>
              <a:t>…….presa</a:t>
            </a:r>
            <a:r>
              <a:rPr lang="it-IT" dirty="0"/>
              <a:t> in carico precoce), distribuzione materiale  info specifico, distribuzione ed utilizzo di materiale di screening (etilometri, narcotest), profilattici e fornitura di materiale di riduzione di rischi diretti e indiretti;  </a:t>
            </a:r>
            <a:r>
              <a:rPr lang="it-IT" dirty="0" err="1"/>
              <a:t>outreach</a:t>
            </a:r>
            <a:endParaRPr lang="it-IT" dirty="0"/>
          </a:p>
          <a:p>
            <a:pPr marL="341313" lvl="1" indent="-341313">
              <a:spcBef>
                <a:spcPts val="800"/>
              </a:spcBef>
              <a:buClr>
                <a:srgbClr val="FFCC00"/>
              </a:buClr>
              <a:defRPr/>
            </a:pPr>
            <a:r>
              <a:rPr lang="it-IT" u="sng" dirty="0">
                <a:solidFill>
                  <a:srgbClr val="FFFF00"/>
                </a:solidFill>
              </a:rPr>
              <a:t>Spazi </a:t>
            </a:r>
            <a:r>
              <a:rPr lang="it-IT" u="sng" dirty="0" err="1">
                <a:solidFill>
                  <a:srgbClr val="FFFF00"/>
                </a:solidFill>
              </a:rPr>
              <a:t>kill</a:t>
            </a:r>
            <a:r>
              <a:rPr lang="it-IT" u="sng" dirty="0">
                <a:solidFill>
                  <a:srgbClr val="FFFF00"/>
                </a:solidFill>
              </a:rPr>
              <a:t> out, di </a:t>
            </a:r>
            <a:r>
              <a:rPr lang="it-IT" u="sng" dirty="0" err="1">
                <a:solidFill>
                  <a:srgbClr val="FFFF00"/>
                </a:solidFill>
              </a:rPr>
              <a:t>counseling</a:t>
            </a:r>
            <a:r>
              <a:rPr lang="it-IT" u="sng" dirty="0">
                <a:solidFill>
                  <a:srgbClr val="FFFF00"/>
                </a:solidFill>
              </a:rPr>
              <a:t> e di decompressione </a:t>
            </a:r>
            <a:r>
              <a:rPr lang="it-IT" dirty="0"/>
              <a:t>( spazi e stanze ad hoc preparate) libere da un consumo/ abuso  potenzialmente a forte rischio o che anticipi l’uscita dai locali ed il possibile </a:t>
            </a:r>
            <a:r>
              <a:rPr lang="it-IT" dirty="0" err="1"/>
              <a:t>risvchio</a:t>
            </a:r>
            <a:r>
              <a:rPr lang="it-IT" dirty="0"/>
              <a:t> per l’utilizzo delle auto o altri mezzi .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Azioni</a:t>
            </a:r>
            <a:r>
              <a:rPr lang="it-IT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del lavoro sui rischi nei luoghi del divertimento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850" y="1700213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Patto condiviso ove possibile con i servizi territoriali e agenzie di gestione dei locali ed eventi, amministrazione locali( equipe miste, modalità concordate di possibile collaborazione, percorsi condivisi di formazione) servizi territoriali sanitari. </a:t>
            </a:r>
          </a:p>
          <a:p>
            <a:pPr marL="342900" indent="-342900">
              <a:lnSpc>
                <a:spcPct val="8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Continuità e periodicità dell’uscite con standard minimi da garantire verso il possibile accreditamento(almeno 1/2 alla settimana 10 ore )</a:t>
            </a:r>
          </a:p>
          <a:p>
            <a:pPr marL="342900" indent="-342900">
              <a:lnSpc>
                <a:spcPct val="8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Differenziazione delle uscite ( locali del quotidiano, grandi luoghi, </a:t>
            </a:r>
            <a:r>
              <a:rPr lang="it-IT" sz="2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luoghi</a:t>
            </a: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dell’evento episodico, feste territoriali, grandi eventi anche fuori territorio, rave legali e non)</a:t>
            </a:r>
          </a:p>
          <a:p>
            <a:pPr marL="342900" indent="-342900">
              <a:lnSpc>
                <a:spcPct val="8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Differenziazione degli strumenti e organizzazione delle attività ( etilometro, guidatore designato,materiali di informazione diversificati,  strumenti di prevenzione differenziati, </a:t>
            </a:r>
            <a:r>
              <a:rPr lang="it-IT" sz="2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counseling</a:t>
            </a: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attivazione gruppi di pari, coinvolgimento dei gestori)</a:t>
            </a:r>
          </a:p>
          <a:p>
            <a:pPr marL="342900" indent="-342900">
              <a:lnSpc>
                <a:spcPct val="87000"/>
              </a:lnSpc>
              <a:spcBef>
                <a:spcPts val="800"/>
              </a:spcBef>
              <a:buClr>
                <a:srgbClr val="FFCC00"/>
              </a:buClr>
              <a:buSzPct val="70000"/>
              <a:buFont typeface="Wingdings" pitchFamily="2" charset="2"/>
              <a:buChar char=""/>
              <a:defRPr/>
            </a:pPr>
            <a:r>
              <a:rPr lang="it-IT" sz="2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Coorganizzazione</a:t>
            </a: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 o presenza concordata di eventi specifici ad alto impatto territoriale ( Alcool tutela </a:t>
            </a:r>
            <a:r>
              <a:rPr lang="it-IT" sz="2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day</a:t>
            </a:r>
            <a:r>
              <a:rPr lang="it-IT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, notte bianca, “Bere consapevole ecc..)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to COOPERATIVA tutte o quasi\DISCOBUSbynight\DSC_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0"/>
            <a:ext cx="903649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27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3866220" imgH="2898553" progId="PowerPoint.Slide.8">
                  <p:embed/>
                </p:oleObj>
              </mc:Choice>
              <mc:Fallback>
                <p:oleObj name="Diapositiva" r:id="rId2" imgW="3866220" imgH="2898553" progId="PowerPoint.Slide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253720"/>
            <a:ext cx="1905000" cy="451879"/>
          </a:xfrm>
          <a:noFill/>
        </p:spPr>
        <p:txBody>
          <a:bodyPr/>
          <a:lstStyle/>
          <a:p>
            <a:fld id="{0FADD516-AB9F-4856-AFEF-DFE4A76691D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260648"/>
            <a:ext cx="7773988" cy="936104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kern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Sostanze</a:t>
            </a:r>
            <a:r>
              <a:rPr lang="en-GB" sz="4000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GB" sz="4000" kern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alcol</a:t>
            </a:r>
            <a:br>
              <a:rPr lang="en-GB" sz="4000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n-GB" sz="4000" kern="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088" y="1249019"/>
          <a:ext cx="7416800" cy="441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5010103" imgH="3028925" progId="Excel.Sheet.8">
                  <p:embed followColorScheme="full"/>
                </p:oleObj>
              </mc:Choice>
              <mc:Fallback>
                <p:oleObj name="Grafico" r:id="rId2" imgW="5010103" imgH="3028925" progId="Excel.Shee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49019"/>
                        <a:ext cx="7416800" cy="4419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8" y="5527223"/>
            <a:ext cx="813752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dirty="0">
                <a:solidFill>
                  <a:schemeClr val="accent3"/>
                </a:solidFill>
              </a:rPr>
              <a:t>Come si vede dal grafico, i consumatori di sostanze sono anche quelli che maggiormente tendono a bere di più con percentuali significativamente più elevate di   alcolemia superiore a 0,8.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150"/>
            <a:ext cx="8642350" cy="6262869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>
                <a:latin typeface="Arial" pitchFamily="34" charset="0"/>
              </a:rPr>
              <a:t>1.  </a:t>
            </a:r>
            <a:r>
              <a:rPr lang="en-GB" sz="2000" b="1" dirty="0" err="1">
                <a:latin typeface="Arial" pitchFamily="34" charset="0"/>
              </a:rPr>
              <a:t>Favorire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politiche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sicurezza</a:t>
            </a:r>
            <a:r>
              <a:rPr lang="en-GB" sz="2000" b="1" dirty="0">
                <a:latin typeface="Arial" pitchFamily="34" charset="0"/>
              </a:rPr>
              <a:t> e prevenzione </a:t>
            </a:r>
            <a:r>
              <a:rPr lang="en-GB" sz="2000" b="1" dirty="0" err="1">
                <a:latin typeface="Arial" pitchFamily="34" charset="0"/>
              </a:rPr>
              <a:t>attraverso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l’azione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tutti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gli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attori</a:t>
            </a:r>
            <a:r>
              <a:rPr lang="en-GB" sz="2000" b="1" dirty="0">
                <a:latin typeface="Arial" pitchFamily="34" charset="0"/>
              </a:rPr>
              <a:t> e </a:t>
            </a:r>
            <a:r>
              <a:rPr lang="en-GB" sz="2000" b="1" dirty="0" err="1">
                <a:latin typeface="Arial" pitchFamily="34" charset="0"/>
              </a:rPr>
              <a:t>gli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agenti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che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costituiscono</a:t>
            </a:r>
            <a:r>
              <a:rPr lang="en-GB" sz="2000" b="1" dirty="0">
                <a:latin typeface="Arial" pitchFamily="34" charset="0"/>
              </a:rPr>
              <a:t> il “</a:t>
            </a:r>
            <a:r>
              <a:rPr lang="en-GB" sz="2000" b="1" dirty="0" err="1">
                <a:latin typeface="Arial" pitchFamily="34" charset="0"/>
              </a:rPr>
              <a:t>sistema</a:t>
            </a:r>
            <a:r>
              <a:rPr lang="en-GB" sz="2000" b="1" dirty="0">
                <a:latin typeface="Arial" pitchFamily="34" charset="0"/>
              </a:rPr>
              <a:t> divertimento”  :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Il </a:t>
            </a: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luogo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del divertimento: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locali</a:t>
            </a:r>
            <a:r>
              <a:rPr lang="en-GB" sz="2000" b="1" dirty="0">
                <a:latin typeface="Arial" pitchFamily="34" charset="0"/>
              </a:rPr>
              <a:t>  non </a:t>
            </a:r>
            <a:r>
              <a:rPr lang="en-GB" sz="2000" b="1" dirty="0" err="1">
                <a:latin typeface="Arial" pitchFamily="34" charset="0"/>
              </a:rPr>
              <a:t>più</a:t>
            </a:r>
            <a:r>
              <a:rPr lang="en-GB" sz="2000" b="1" dirty="0">
                <a:latin typeface="Arial" pitchFamily="34" charset="0"/>
              </a:rPr>
              <a:t> solo come </a:t>
            </a:r>
            <a:r>
              <a:rPr lang="en-GB" sz="2000" b="1" dirty="0" err="1">
                <a:latin typeface="Arial" pitchFamily="34" charset="0"/>
              </a:rPr>
              <a:t>spazi</a:t>
            </a:r>
            <a:r>
              <a:rPr lang="en-GB" sz="2000" b="1" dirty="0">
                <a:latin typeface="Arial" pitchFamily="34" charset="0"/>
              </a:rPr>
              <a:t> del divertimento ma </a:t>
            </a:r>
            <a:r>
              <a:rPr lang="en-GB" sz="2000" b="1" dirty="0" err="1">
                <a:latin typeface="Arial" pitchFamily="34" charset="0"/>
              </a:rPr>
              <a:t>luoghi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che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offrono</a:t>
            </a:r>
            <a:r>
              <a:rPr lang="en-GB" sz="2000" b="1" dirty="0">
                <a:latin typeface="Arial" pitchFamily="34" charset="0"/>
              </a:rPr>
              <a:t> divertimento </a:t>
            </a:r>
            <a:r>
              <a:rPr lang="en-GB" sz="2000" b="1" dirty="0" err="1">
                <a:latin typeface="Arial" pitchFamily="34" charset="0"/>
              </a:rPr>
              <a:t>associato</a:t>
            </a:r>
            <a:r>
              <a:rPr lang="en-GB" sz="2000" b="1" dirty="0">
                <a:latin typeface="Arial" pitchFamily="34" charset="0"/>
              </a:rPr>
              <a:t> ad </a:t>
            </a:r>
            <a:r>
              <a:rPr lang="en-GB" sz="2000" b="1" dirty="0" err="1">
                <a:latin typeface="Arial" pitchFamily="34" charset="0"/>
              </a:rPr>
              <a:t>informazione</a:t>
            </a:r>
            <a:r>
              <a:rPr lang="en-GB" sz="2000" b="1" dirty="0">
                <a:latin typeface="Arial" pitchFamily="34" charset="0"/>
              </a:rPr>
              <a:t> in </a:t>
            </a:r>
            <a:r>
              <a:rPr lang="en-GB" sz="2000" b="1" dirty="0" err="1">
                <a:latin typeface="Arial" pitchFamily="34" charset="0"/>
              </a:rPr>
              <a:t>modo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strutturato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accompagnando</a:t>
            </a:r>
            <a:r>
              <a:rPr lang="en-GB" sz="2000" b="1" dirty="0">
                <a:latin typeface="Arial" pitchFamily="34" charset="0"/>
              </a:rPr>
              <a:t> il </a:t>
            </a:r>
            <a:r>
              <a:rPr lang="en-GB" sz="2000" b="1" dirty="0" err="1">
                <a:latin typeface="Arial" pitchFamily="34" charset="0"/>
              </a:rPr>
              <a:t>libero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consumo</a:t>
            </a:r>
            <a:r>
              <a:rPr lang="en-GB" sz="2000" b="1" dirty="0">
                <a:latin typeface="Arial" pitchFamily="34" charset="0"/>
              </a:rPr>
              <a:t> con </a:t>
            </a:r>
            <a:r>
              <a:rPr lang="en-GB" sz="2000" b="1" dirty="0" err="1">
                <a:latin typeface="Arial" pitchFamily="34" charset="0"/>
              </a:rPr>
              <a:t>attenzioni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specifiche</a:t>
            </a:r>
            <a:r>
              <a:rPr lang="en-GB" sz="2000" b="1" dirty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Colui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che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offre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divertimento: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gestori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dei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locali</a:t>
            </a:r>
            <a:r>
              <a:rPr lang="en-GB" sz="2000" b="1" dirty="0">
                <a:latin typeface="Arial" pitchFamily="34" charset="0"/>
              </a:rPr>
              <a:t> in </a:t>
            </a:r>
            <a:r>
              <a:rPr lang="en-GB" sz="2000" b="1" dirty="0" err="1">
                <a:latin typeface="Arial" pitchFamily="34" charset="0"/>
              </a:rPr>
              <a:t>una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azione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economicamente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vantaggiosa</a:t>
            </a:r>
            <a:r>
              <a:rPr lang="en-GB" sz="2000" b="1" dirty="0">
                <a:latin typeface="Arial" pitchFamily="34" charset="0"/>
              </a:rPr>
              <a:t> (</a:t>
            </a:r>
            <a:r>
              <a:rPr lang="en-GB" sz="2000" b="1" dirty="0" err="1">
                <a:latin typeface="Arial" pitchFamily="34" charset="0"/>
              </a:rPr>
              <a:t>sgravi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permessi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pubblicità</a:t>
            </a:r>
            <a:r>
              <a:rPr lang="en-GB" sz="2000" b="1" dirty="0">
                <a:latin typeface="Arial" pitchFamily="34" charset="0"/>
              </a:rPr>
              <a:t>)  </a:t>
            </a:r>
            <a:r>
              <a:rPr lang="en-GB" sz="2000" b="1" dirty="0" err="1">
                <a:latin typeface="Arial" pitchFamily="34" charset="0"/>
              </a:rPr>
              <a:t>integreranno</a:t>
            </a:r>
            <a:r>
              <a:rPr lang="en-GB" sz="2000" b="1" dirty="0">
                <a:latin typeface="Arial" pitchFamily="34" charset="0"/>
              </a:rPr>
              <a:t> il divertimento </a:t>
            </a:r>
            <a:r>
              <a:rPr lang="en-GB" sz="2000" b="1" dirty="0" err="1">
                <a:latin typeface="Arial" pitchFamily="34" charset="0"/>
              </a:rPr>
              <a:t>da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loro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offerto</a:t>
            </a:r>
            <a:r>
              <a:rPr lang="en-GB" sz="2000" b="1" dirty="0">
                <a:latin typeface="Arial" pitchFamily="34" charset="0"/>
              </a:rPr>
              <a:t> con </a:t>
            </a:r>
            <a:r>
              <a:rPr lang="en-GB" sz="2000" b="1" dirty="0" err="1">
                <a:latin typeface="Arial" pitchFamily="34" charset="0"/>
              </a:rPr>
              <a:t>informazioni</a:t>
            </a:r>
            <a:r>
              <a:rPr lang="en-GB" sz="2000" b="1" dirty="0">
                <a:latin typeface="Arial" pitchFamily="34" charset="0"/>
              </a:rPr>
              <a:t> e </a:t>
            </a:r>
            <a:r>
              <a:rPr lang="en-GB" sz="2000" b="1" dirty="0" err="1">
                <a:latin typeface="Arial" pitchFamily="34" charset="0"/>
              </a:rPr>
              <a:t>servizi</a:t>
            </a:r>
            <a:r>
              <a:rPr lang="en-GB" sz="2000" b="1" dirty="0">
                <a:latin typeface="Arial" pitchFamily="34" charset="0"/>
              </a:rPr>
              <a:t>… 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Colui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che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</a:t>
            </a:r>
            <a:r>
              <a:rPr lang="en-GB" sz="2000" b="1" dirty="0" err="1">
                <a:solidFill>
                  <a:srgbClr val="FFCC00"/>
                </a:solidFill>
                <a:latin typeface="Arial" pitchFamily="34" charset="0"/>
              </a:rPr>
              <a:t>cerca</a:t>
            </a:r>
            <a:r>
              <a:rPr lang="en-GB" sz="2000" b="1" dirty="0">
                <a:solidFill>
                  <a:srgbClr val="FFCC00"/>
                </a:solidFill>
                <a:latin typeface="Arial" pitchFamily="34" charset="0"/>
              </a:rPr>
              <a:t> divertimento: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fruitori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tali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luoghi</a:t>
            </a:r>
            <a:r>
              <a:rPr lang="en-GB" sz="2000" b="1" dirty="0">
                <a:latin typeface="Arial" pitchFamily="34" charset="0"/>
              </a:rPr>
              <a:t> come </a:t>
            </a:r>
            <a:r>
              <a:rPr lang="en-GB" sz="2000" b="1" dirty="0" err="1">
                <a:latin typeface="Arial" pitchFamily="34" charset="0"/>
              </a:rPr>
              <a:t>massa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critica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tenderà</a:t>
            </a:r>
            <a:r>
              <a:rPr lang="en-GB" sz="2000" b="1" dirty="0">
                <a:latin typeface="Arial" pitchFamily="34" charset="0"/>
              </a:rPr>
              <a:t> a </a:t>
            </a:r>
            <a:r>
              <a:rPr lang="en-GB" sz="2000" b="1" dirty="0" err="1">
                <a:latin typeface="Arial" pitchFamily="34" charset="0"/>
              </a:rPr>
              <a:t>muoversi</a:t>
            </a:r>
            <a:r>
              <a:rPr lang="en-GB" sz="2000" b="1" dirty="0">
                <a:latin typeface="Arial" pitchFamily="34" charset="0"/>
              </a:rPr>
              <a:t> verso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luoghi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che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all’occorrenza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offrono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più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servizi</a:t>
            </a:r>
            <a:r>
              <a:rPr lang="en-GB" sz="2000" b="1" dirty="0">
                <a:latin typeface="Arial" pitchFamily="34" charset="0"/>
              </a:rPr>
              <a:t> e </a:t>
            </a:r>
            <a:r>
              <a:rPr lang="en-GB" sz="2000" b="1" dirty="0" err="1">
                <a:latin typeface="Arial" pitchFamily="34" charset="0"/>
              </a:rPr>
              <a:t>attenzioni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aggiungendo</a:t>
            </a:r>
            <a:r>
              <a:rPr lang="en-GB" sz="2000" b="1" dirty="0">
                <a:latin typeface="Arial" pitchFamily="34" charset="0"/>
              </a:rPr>
              <a:t> al </a:t>
            </a:r>
            <a:r>
              <a:rPr lang="en-GB" sz="2000" b="1" dirty="0" err="1">
                <a:latin typeface="Arial" pitchFamily="34" charset="0"/>
              </a:rPr>
              <a:t>proprio</a:t>
            </a:r>
            <a:r>
              <a:rPr lang="en-GB" sz="2000" b="1" dirty="0">
                <a:latin typeface="Arial" pitchFamily="34" charset="0"/>
              </a:rPr>
              <a:t> divertimento </a:t>
            </a:r>
            <a:r>
              <a:rPr lang="en-GB" sz="2000" b="1" dirty="0" err="1">
                <a:latin typeface="Arial" pitchFamily="34" charset="0"/>
              </a:rPr>
              <a:t>anche</a:t>
            </a:r>
            <a:r>
              <a:rPr lang="en-GB" sz="2000" b="1" dirty="0">
                <a:latin typeface="Arial" pitchFamily="34" charset="0"/>
              </a:rPr>
              <a:t> il </a:t>
            </a:r>
            <a:r>
              <a:rPr lang="en-GB" sz="2000" b="1" dirty="0" err="1">
                <a:latin typeface="Arial" pitchFamily="34" charset="0"/>
              </a:rPr>
              <a:t>fattore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benessere</a:t>
            </a:r>
            <a:r>
              <a:rPr lang="en-GB" sz="2000" b="1" dirty="0"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b="1" dirty="0">
                <a:latin typeface="Arial" pitchFamily="34" charset="0"/>
              </a:rPr>
              <a:t>2. </a:t>
            </a:r>
            <a:r>
              <a:rPr lang="en-GB" sz="2000" b="1" dirty="0" err="1">
                <a:latin typeface="Arial" pitchFamily="34" charset="0"/>
              </a:rPr>
              <a:t>Incentivare</a:t>
            </a:r>
            <a:r>
              <a:rPr lang="en-GB" sz="2000" b="1" dirty="0">
                <a:latin typeface="Arial" pitchFamily="34" charset="0"/>
              </a:rPr>
              <a:t> la </a:t>
            </a:r>
            <a:r>
              <a:rPr lang="en-GB" sz="2000" b="1" dirty="0" err="1">
                <a:latin typeface="Arial" pitchFamily="34" charset="0"/>
              </a:rPr>
              <a:t>produzione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eventi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momenti</a:t>
            </a:r>
            <a:r>
              <a:rPr lang="en-GB" sz="2000" b="1" dirty="0">
                <a:latin typeface="Arial" pitchFamily="34" charset="0"/>
              </a:rPr>
              <a:t> e </a:t>
            </a:r>
            <a:r>
              <a:rPr lang="en-GB" sz="2000" b="1" dirty="0" err="1">
                <a:latin typeface="Arial" pitchFamily="34" charset="0"/>
              </a:rPr>
              <a:t>luoghi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aggregazione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giovanile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qualità</a:t>
            </a:r>
            <a:r>
              <a:rPr lang="en-GB" sz="2000" b="1" dirty="0">
                <a:latin typeface="Arial" pitchFamily="34" charset="0"/>
              </a:rPr>
              <a:t>, </a:t>
            </a:r>
            <a:r>
              <a:rPr lang="en-GB" sz="2000" b="1" dirty="0" err="1">
                <a:latin typeface="Arial" pitchFamily="34" charset="0"/>
              </a:rPr>
              <a:t>coniugando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aspetti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sviluppo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commerciale</a:t>
            </a:r>
            <a:r>
              <a:rPr lang="en-GB" sz="2000" b="1" dirty="0">
                <a:latin typeface="Arial" pitchFamily="34" charset="0"/>
              </a:rPr>
              <a:t> con </a:t>
            </a:r>
            <a:r>
              <a:rPr lang="en-GB" sz="2000" b="1" dirty="0" err="1">
                <a:latin typeface="Arial" pitchFamily="34" charset="0"/>
              </a:rPr>
              <a:t>quelli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sviluppo</a:t>
            </a:r>
            <a:r>
              <a:rPr lang="en-GB" sz="2000" b="1" dirty="0">
                <a:latin typeface="Arial" pitchFamily="34" charset="0"/>
              </a:rPr>
              <a:t> di </a:t>
            </a:r>
            <a:r>
              <a:rPr lang="en-GB" sz="2000" b="1" dirty="0" err="1">
                <a:latin typeface="Arial" pitchFamily="34" charset="0"/>
              </a:rPr>
              <a:t>sicurezza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b="1" dirty="0" err="1">
                <a:latin typeface="Arial" pitchFamily="34" charset="0"/>
              </a:rPr>
              <a:t>pubblica</a:t>
            </a:r>
            <a:r>
              <a:rPr lang="en-GB" sz="2000" b="1" dirty="0">
                <a:latin typeface="Arial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b="1" dirty="0"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4175"/>
            <a:ext cx="8218488" cy="525401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FFFFFF"/>
                </a:solidFill>
                <a:latin typeface="Arial" pitchFamily="34" charset="0"/>
              </a:rPr>
              <a:t>FINALITÀ  </a:t>
            </a:r>
            <a:r>
              <a:rPr lang="en-GB" sz="2800" dirty="0" err="1">
                <a:solidFill>
                  <a:srgbClr val="FFFFFF"/>
                </a:solidFill>
                <a:latin typeface="Arial" pitchFamily="34" charset="0"/>
              </a:rPr>
              <a:t>complessive</a:t>
            </a:r>
            <a:r>
              <a:rPr lang="en-GB" sz="2800" dirty="0">
                <a:solidFill>
                  <a:srgbClr val="FFFFFF"/>
                </a:solidFill>
                <a:latin typeface="Arial" pitchFamily="34" charset="0"/>
              </a:rPr>
              <a:t>  del lavoro </a:t>
            </a:r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323850" y="620713"/>
            <a:ext cx="8496300" cy="1079500"/>
          </a:xfrm>
          <a:prstGeom prst="flowChartAlternateProcess">
            <a:avLst/>
          </a:prstGeom>
          <a:noFill/>
          <a:ln w="2844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323850" y="5516563"/>
            <a:ext cx="8496300" cy="1079500"/>
          </a:xfrm>
          <a:prstGeom prst="flowChartAlternateProcess">
            <a:avLst/>
          </a:prstGeom>
          <a:noFill/>
          <a:ln w="2844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to COOPERATIVA tutte o quasi\alcprevyear2011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410"/>
            <a:ext cx="112532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4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EBAE7F-2069-4508-A225-B9A18AB5E9D6" descr="19EBAE7F-2069-4508-A225-B9A18AB5E9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96448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14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E122AC5-A32D-4C17-B761-19CDA44C7D32" descr="1E122AC5-A32D-4C17-B761-19CDA44C7D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256000" cy="91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15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07968E1-0673-4408-BF4C-223F8186538B" descr="B07968E1-0673-4408-BF4C-223F818653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31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I PRESUPPOSTI DEL LAVORO NEL MONDO  DIVERTIMENTO SI CURA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i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Gli interventi nel Mondo del divertimento e dei consumi giovanili devono fare i conti con un </a:t>
            </a:r>
            <a:r>
              <a:rPr lang="it-IT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sistema di valori e di azioni specifici e devono essere  volti prioritariamente a promuovere consapevolezza, competenza e senso di responsabilità delle persone e delle comunità</a:t>
            </a:r>
            <a:r>
              <a:rPr lang="it-IT" i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 nella definizione del loro benessere.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i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In questa ottica, </a:t>
            </a:r>
            <a:r>
              <a:rPr lang="it-IT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la salute è intesa come un processo che mette dinamicamente in gioco rispettandole conoscenze, valori, bisogni, opportunità, culture ma anche la ricerca di piacere connessa a tali mondi;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La tutela della salute diventa un lavoro sulle dimensioni di significato del consumo in contesti specifici in una mediazione continua tra scelte personali e responsabilità sociale, all’interno di  contesti in continua evoluzione(la notte,il </a:t>
            </a:r>
            <a:r>
              <a:rPr lang="it-IT" b="1" dirty="0" err="1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loisir</a:t>
            </a:r>
            <a:r>
              <a:rPr lang="it-IT" b="1" dirty="0">
                <a:solidFill>
                  <a:srgbClr val="FFFF99"/>
                </a:solidFill>
                <a:latin typeface="Verdana" pitchFamily="34" charset="0"/>
                <a:cs typeface="Times New Roman" pitchFamily="18" charset="0"/>
              </a:rPr>
              <a:t> ecc)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E5E5FF"/>
              </a:buClr>
              <a:buSzPct val="100000"/>
              <a:buFont typeface="Garamond" pitchFamily="18" charset="0"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Priorità quindi degli</a:t>
            </a:r>
            <a:r>
              <a:rPr kumimoji="0" lang="it-IT" sz="44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interventi </a:t>
            </a:r>
            <a:endParaRPr kumimoji="0" lang="it-IT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057303"/>
            <a:ext cx="9144000" cy="53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1813" indent="-531813">
              <a:lnSpc>
                <a:spcPct val="120000"/>
              </a:lnSpc>
              <a:buClr>
                <a:srgbClr val="000099"/>
              </a:buClr>
            </a:pPr>
            <a:r>
              <a:rPr lang="it-IT" dirty="0"/>
              <a:t>1  Creare contesti di attenzione ai possibili rischi ed alla gestione delle dinamiche conseguenti  creare condizioni di contatto precoce  per migliorare informazioni e consapevolezza sui danni connessi al consumo problematico ( etilometro, preservativo, narcotest …)</a:t>
            </a:r>
          </a:p>
          <a:p>
            <a:pPr marL="531813" indent="-531813">
              <a:lnSpc>
                <a:spcPct val="120000"/>
              </a:lnSpc>
              <a:buClr>
                <a:srgbClr val="000099"/>
              </a:buClr>
            </a:pPr>
            <a:r>
              <a:rPr lang="it-IT" dirty="0"/>
              <a:t>2  creare azioni per ridurre la pericolosità o dannosità psicofisica dovute alla sostanza o alle sostanze da taglio o al mix del </a:t>
            </a:r>
            <a:r>
              <a:rPr lang="it-IT" dirty="0" err="1"/>
              <a:t>policonsumo</a:t>
            </a:r>
            <a:endParaRPr lang="it-IT" dirty="0"/>
          </a:p>
          <a:p>
            <a:pPr marL="531813" indent="-531813">
              <a:lnSpc>
                <a:spcPct val="120000"/>
              </a:lnSpc>
              <a:buClr>
                <a:srgbClr val="000099"/>
              </a:buClr>
            </a:pPr>
            <a:r>
              <a:rPr lang="it-IT" dirty="0"/>
              <a:t>3  creare azioni per ridurre i rischi correlati come per incidentalità  o atti di violenza  conseguenti al consumo     ( guidatore designato e azioni di responsabilità dei gestori , azioni di )</a:t>
            </a:r>
          </a:p>
          <a:p>
            <a:pPr marL="531813" indent="-531813">
              <a:lnSpc>
                <a:spcPct val="120000"/>
              </a:lnSpc>
              <a:buClr>
                <a:srgbClr val="000099"/>
              </a:buClr>
            </a:pPr>
            <a:r>
              <a:rPr lang="it-IT" dirty="0"/>
              <a:t>4  creare azioni per aumentare la qualità di vita, ridurre il disagio psicologico e la stigmatizzazione  e migliorare se necessario l’accesso ai servizi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0350"/>
            <a:ext cx="8915400" cy="63690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it-IT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    </a:t>
            </a:r>
            <a:r>
              <a:rPr lang="it-IT" sz="40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PRESUPPOSTI</a:t>
            </a:r>
            <a:br>
              <a:rPr lang="it-IT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it-IT" sz="1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 l’adozione di una strategia d’ intervento precoce  e di allerta volto al contenimento dei rischi connessi a tali consumi, richiede  una  </a:t>
            </a:r>
            <a:r>
              <a:rPr lang="it-IT" sz="28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pragmaticità</a:t>
            </a:r>
            <a:r>
              <a:rPr 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e conoscenza di tali  fenomeni per  la quale i soli strumenti epidemiologici e di cura  risultano o troppo lenti o inefficaci ( si parla di circa 8 anni dal momento del primo consumo prima dell’eventuale accesso ai servizi  di cura). </a:t>
            </a:r>
          </a:p>
          <a:p>
            <a:pPr>
              <a:lnSpc>
                <a:spcPct val="97000"/>
              </a:lnSpc>
              <a:buClr>
                <a:srgbClr val="E5E5FF"/>
              </a:buClr>
              <a:buFont typeface="Garamond" pitchFamily="18" charset="0"/>
              <a:buNone/>
              <a:defRPr/>
            </a:pPr>
            <a:r>
              <a:rPr lang="it-IT" sz="2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la popolazione dei consumatori di alcol, droghe e di sostanze psicotrope, le loro abitudini assuntive e le tipologie delle sostanze circolanti nel mercato illecito non sono attualmente agganciate, conosciute e contrastate in maniera significativa dal sistema dei servizi</a:t>
            </a:r>
            <a:br>
              <a:rPr lang="it-IT" sz="2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2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2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it-IT" sz="14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it-IT" sz="1400" b="1" kern="0" dirty="0">
                <a:solidFill>
                  <a:srgbClr val="FF9D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Garamond"/>
        <a:ea typeface="MS Gothic"/>
        <a:cs typeface=""/>
      </a:majorFont>
      <a:minorFont>
        <a:latin typeface="Garamond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Garamond"/>
        <a:ea typeface="MS Gothic"/>
        <a:cs typeface=""/>
      </a:majorFont>
      <a:minorFont>
        <a:latin typeface="Garamond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1489</Words>
  <Application>Microsoft Office PowerPoint</Application>
  <PresentationFormat>Presentazione su schermo (4:3)</PresentationFormat>
  <Paragraphs>96</Paragraphs>
  <Slides>22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Calisto MT</vt:lpstr>
      <vt:lpstr>Garamond</vt:lpstr>
      <vt:lpstr>StarSymbol</vt:lpstr>
      <vt:lpstr>Times New Roman</vt:lpstr>
      <vt:lpstr>Verdana</vt:lpstr>
      <vt:lpstr>Wingdings</vt:lpstr>
      <vt:lpstr>Struttura predefinita</vt:lpstr>
      <vt:lpstr>1_Struttura predefinita</vt:lpstr>
      <vt:lpstr>Diapositiva</vt:lpstr>
      <vt:lpstr>Grafico</vt:lpstr>
      <vt:lpstr>Interventi di comunità e di riduzione del rischi e  consumi   giovanili   De Facci Riccardo   - CNCA . Coop Lotta contro l’Emarginazione          Esperto di progettazione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• Lavorare sui fattori di auto ed etero protezione delle persone e sul concetto  di resilienza ( informazione specifica  ed empowerment delle competenze individuali e gruppali, presenza di operatori preparati nei contesti di abuso e di consumo potenzialmente problematico)  • agire sullo sviluppo della consapevolezza sui fattori di rischio connessi al consumo e della vulnerabilità sia a livello individuale che a livello sociale (utilizzo di strumenti di consapevolezza, etilometro, narcotest, counseling individuale, giudatore designato) </vt:lpstr>
      <vt:lpstr>Presentazione standard di PowerPoint</vt:lpstr>
      <vt:lpstr>Quali servizi di rdr per il loisir ?</vt:lpstr>
      <vt:lpstr>Presentazione standard di PowerPoint</vt:lpstr>
      <vt:lpstr>Presentazione standard di PowerPoint</vt:lpstr>
      <vt:lpstr>Presentazione standard di PowerPoint</vt:lpstr>
      <vt:lpstr>FINALITÀ  complessive  del lavoro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Riccardo De Facci Esperto di progettazione sociale  Per una notte ed un piacere di qualità un patto territoriale di sviluppo ………..</dc:title>
  <dc:creator>Riccardo Defacci</dc:creator>
  <cp:lastModifiedBy>tommi mairaghi</cp:lastModifiedBy>
  <cp:revision>52</cp:revision>
  <dcterms:modified xsi:type="dcterms:W3CDTF">2023-05-31T11:59:02Z</dcterms:modified>
</cp:coreProperties>
</file>